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7" r:id="rId42"/>
    <p:sldId id="299" r:id="rId4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FF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8"/>
    <p:restoredTop sz="94660"/>
  </p:normalViewPr>
  <p:slideViewPr>
    <p:cSldViewPr showGuides="1">
      <p:cViewPr varScale="1">
        <p:scale>
          <a:sx n="110" d="100"/>
          <a:sy n="110" d="100"/>
        </p:scale>
        <p:origin x="1554" y="84"/>
      </p:cViewPr>
      <p:guideLst>
        <p:guide orient="horz" pos="2156"/>
        <p:guide pos="27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957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2020/6/13 Saturday</a:t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4957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957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104957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957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709631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32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88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3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8" name="竖排标题 1"/>
          <p:cNvSpPr>
            <a:spLocks noGrp="1"/>
          </p:cNvSpPr>
          <p:nvPr>
            <p:ph type="title" orient="vert"/>
          </p:nvPr>
        </p:nvSpPr>
        <p:spPr>
          <a:xfrm>
            <a:off x="6596063" y="274638"/>
            <a:ext cx="2090737" cy="56753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1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19813" cy="56753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2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2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4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65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93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6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1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92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86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87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8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8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9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07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08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0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10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1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1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1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0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0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0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6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97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98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9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0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0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2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9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70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37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7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7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7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7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0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8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8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8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8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0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81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948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8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8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2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2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2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2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71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99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00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0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0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0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86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87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8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89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9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9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9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0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4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1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12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13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51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65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466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7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3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9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0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51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95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1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42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5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36" name="内容占位符 2"/>
          <p:cNvSpPr>
            <a:spLocks noGrp="1"/>
          </p:cNvSpPr>
          <p:nvPr>
            <p:ph sz="half" idx="1"/>
          </p:nvPr>
        </p:nvSpPr>
        <p:spPr>
          <a:xfrm>
            <a:off x="2257425" y="1989138"/>
            <a:ext cx="30607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37" name="内容占位符 3"/>
          <p:cNvSpPr>
            <a:spLocks noGrp="1"/>
          </p:cNvSpPr>
          <p:nvPr>
            <p:ph sz="half" idx="2"/>
          </p:nvPr>
        </p:nvSpPr>
        <p:spPr>
          <a:xfrm>
            <a:off x="5470525" y="1989138"/>
            <a:ext cx="3062288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529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3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531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3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3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3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4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4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4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45" name="内容占位符 2"/>
          <p:cNvSpPr>
            <a:spLocks noGrp="1"/>
          </p:cNvSpPr>
          <p:nvPr>
            <p:ph sz="half" idx="1"/>
          </p:nvPr>
        </p:nvSpPr>
        <p:spPr>
          <a:xfrm>
            <a:off x="323850" y="14224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46" name="内容占位符 3"/>
          <p:cNvSpPr>
            <a:spLocks noGrp="1"/>
          </p:cNvSpPr>
          <p:nvPr>
            <p:ph sz="half" idx="2"/>
          </p:nvPr>
        </p:nvSpPr>
        <p:spPr>
          <a:xfrm>
            <a:off x="4514850" y="14224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6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6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56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6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6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6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67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68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56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7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7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1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5" name="竖排标题 1"/>
          <p:cNvSpPr>
            <a:spLocks noGrp="1"/>
          </p:cNvSpPr>
          <p:nvPr>
            <p:ph type="title" orient="vert"/>
          </p:nvPr>
        </p:nvSpPr>
        <p:spPr>
          <a:xfrm>
            <a:off x="6964363" y="1196975"/>
            <a:ext cx="1568450" cy="47529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55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57425" y="1196975"/>
            <a:ext cx="4554538" cy="47529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5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5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8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39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934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5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2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95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596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59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2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2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2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2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3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3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52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5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54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5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5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5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23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23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3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3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3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3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3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3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44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345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3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0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31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3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3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8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59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9460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6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6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6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8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9429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430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04943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3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43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9" descr="a57e083ec7488d2e70cf6cda 副本 2 拷贝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680" name="Rectangle 3"/>
          <p:cNvSpPr>
            <a:spLocks noGrp="1"/>
          </p:cNvSpPr>
          <p:nvPr>
            <p:ph type="body"/>
          </p:nvPr>
        </p:nvSpPr>
        <p:spPr>
          <a:xfrm>
            <a:off x="323850" y="1422400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4868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60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4860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48609" name="矩形 6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999">
                <a:srgbClr val="F2F2F2"/>
              </a:gs>
              <a:gs pos="50000">
                <a:srgbClr val="DDDDDD"/>
              </a:gs>
              <a:gs pos="57001">
                <a:srgbClr val="FF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87" name="Picture 2" descr="constantine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36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4923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2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23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zh-CN" sz="1400" strike="noStrike" noProof="1"/>
          </a:p>
        </p:txBody>
      </p:sp>
      <p:sp>
        <p:nvSpPr>
          <p:cNvPr id="1049240" name="矩形 2"/>
          <p:cNvSpPr>
            <a:spLocks noChangeArrowheads="1"/>
          </p:cNvSpPr>
          <p:nvPr/>
        </p:nvSpPr>
        <p:spPr bwMode="auto">
          <a:xfrm>
            <a:off x="-53975" y="981075"/>
            <a:ext cx="9204325" cy="597693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8" name="Group 8"/>
          <p:cNvGrpSpPr/>
          <p:nvPr/>
        </p:nvGrpSpPr>
        <p:grpSpPr>
          <a:xfrm>
            <a:off x="0" y="0"/>
            <a:ext cx="9132888" cy="865188"/>
            <a:chOff x="0" y="0"/>
            <a:chExt cx="5760" cy="726"/>
          </a:xfrm>
        </p:grpSpPr>
        <p:sp>
          <p:nvSpPr>
            <p:cNvPr id="104924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5760" cy="5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4388C8">
                    <a:alpha val="0"/>
                  </a:srgb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97588" name="Picture 10" descr="nordri_02"/>
            <p:cNvPicPr>
              <a:picLocks noChangeAspect="1"/>
            </p:cNvPicPr>
            <p:nvPr userDrawn="1"/>
          </p:nvPicPr>
          <p:blipFill>
            <a:blip r:embed="rId14">
              <a:lum bright="-54001" contrast="41999"/>
            </a:blip>
            <a:stretch>
              <a:fillRect/>
            </a:stretch>
          </p:blipFill>
          <p:spPr>
            <a:xfrm flipH="1">
              <a:off x="0" y="546"/>
              <a:ext cx="4758" cy="1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2257425" y="1196975"/>
            <a:ext cx="6275388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Rectangle 3"/>
          <p:cNvSpPr>
            <a:spLocks noGrp="1"/>
          </p:cNvSpPr>
          <p:nvPr>
            <p:ph type="body"/>
          </p:nvPr>
        </p:nvSpPr>
        <p:spPr>
          <a:xfrm>
            <a:off x="2257425" y="1989138"/>
            <a:ext cx="6275388" cy="3960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b="1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1AC14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90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485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9.GI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6.wmf"/><Relationship Id="rId17" Type="http://schemas.openxmlformats.org/officeDocument/2006/relationships/slide" Target="slide1.xml"/><Relationship Id="rId2" Type="http://schemas.openxmlformats.org/officeDocument/2006/relationships/tags" Target="../tags/tag1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13.xml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slide" Target="slide21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slide" Target="slide1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Relationship Id="rId5" Type="http://schemas.openxmlformats.org/officeDocument/2006/relationships/slide" Target="slide1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34" Type="http://schemas.openxmlformats.org/officeDocument/2006/relationships/oleObject" Target="../embeddings/oleObject8.bin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jpeg"/><Relationship Id="rId33" Type="http://schemas.openxmlformats.org/officeDocument/2006/relationships/image" Target="../media/image60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77.jpeg"/><Relationship Id="rId32" Type="http://schemas.openxmlformats.org/officeDocument/2006/relationships/oleObject" Target="../embeddings/oleObject7.bin"/><Relationship Id="rId37" Type="http://schemas.openxmlformats.org/officeDocument/2006/relationships/image" Target="../media/image86.png"/><Relationship Id="rId5" Type="http://schemas.openxmlformats.org/officeDocument/2006/relationships/image" Target="../media/image63.png"/><Relationship Id="rId15" Type="http://schemas.openxmlformats.org/officeDocument/2006/relationships/image" Target="../media/image69.png"/><Relationship Id="rId23" Type="http://schemas.openxmlformats.org/officeDocument/2006/relationships/image" Target="NULL" TargetMode="External"/><Relationship Id="rId28" Type="http://schemas.openxmlformats.org/officeDocument/2006/relationships/image" Target="../media/image81.png"/><Relationship Id="rId36" Type="http://schemas.openxmlformats.org/officeDocument/2006/relationships/image" Target="../media/image85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9" Type="http://schemas.openxmlformats.org/officeDocument/2006/relationships/image" Target="../media/image89.png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34" Type="http://schemas.openxmlformats.org/officeDocument/2006/relationships/oleObject" Target="../embeddings/oleObject14.bin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jpeg"/><Relationship Id="rId33" Type="http://schemas.openxmlformats.org/officeDocument/2006/relationships/image" Target="../media/image60.png"/><Relationship Id="rId38" Type="http://schemas.openxmlformats.org/officeDocument/2006/relationships/image" Target="../media/image88.jpe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77.jpeg"/><Relationship Id="rId32" Type="http://schemas.openxmlformats.org/officeDocument/2006/relationships/oleObject" Target="../embeddings/oleObject13.bin"/><Relationship Id="rId37" Type="http://schemas.openxmlformats.org/officeDocument/2006/relationships/image" Target="../media/image87.jpeg"/><Relationship Id="rId5" Type="http://schemas.openxmlformats.org/officeDocument/2006/relationships/image" Target="../media/image63.png"/><Relationship Id="rId15" Type="http://schemas.openxmlformats.org/officeDocument/2006/relationships/image" Target="../media/image69.png"/><Relationship Id="rId23" Type="http://schemas.openxmlformats.org/officeDocument/2006/relationships/image" Target="NULL" TargetMode="External"/><Relationship Id="rId28" Type="http://schemas.openxmlformats.org/officeDocument/2006/relationships/image" Target="../media/image81.png"/><Relationship Id="rId36" Type="http://schemas.openxmlformats.org/officeDocument/2006/relationships/image" Target="../media/image85.png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9" Type="http://schemas.openxmlformats.org/officeDocument/2006/relationships/image" Target="../media/image90.emf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34" Type="http://schemas.openxmlformats.org/officeDocument/2006/relationships/oleObject" Target="../embeddings/oleObject20.bin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jpeg"/><Relationship Id="rId33" Type="http://schemas.openxmlformats.org/officeDocument/2006/relationships/image" Target="../media/image60.png"/><Relationship Id="rId38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77.jpeg"/><Relationship Id="rId32" Type="http://schemas.openxmlformats.org/officeDocument/2006/relationships/oleObject" Target="../embeddings/oleObject19.bin"/><Relationship Id="rId37" Type="http://schemas.openxmlformats.org/officeDocument/2006/relationships/oleObject" Target="../embeddings/oleObject22.bin"/><Relationship Id="rId5" Type="http://schemas.openxmlformats.org/officeDocument/2006/relationships/image" Target="../media/image63.png"/><Relationship Id="rId15" Type="http://schemas.openxmlformats.org/officeDocument/2006/relationships/image" Target="../media/image69.png"/><Relationship Id="rId23" Type="http://schemas.openxmlformats.org/officeDocument/2006/relationships/image" Target="NULL" TargetMode="External"/><Relationship Id="rId28" Type="http://schemas.openxmlformats.org/officeDocument/2006/relationships/image" Target="../media/image81.png"/><Relationship Id="rId36" Type="http://schemas.openxmlformats.org/officeDocument/2006/relationships/image" Target="../media/image85.png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9" Type="http://schemas.openxmlformats.org/officeDocument/2006/relationships/image" Target="../media/image91.emf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34" Type="http://schemas.openxmlformats.org/officeDocument/2006/relationships/oleObject" Target="../embeddings/oleObject27.bin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jpeg"/><Relationship Id="rId33" Type="http://schemas.openxmlformats.org/officeDocument/2006/relationships/image" Target="../media/image60.png"/><Relationship Id="rId38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77.jpeg"/><Relationship Id="rId32" Type="http://schemas.openxmlformats.org/officeDocument/2006/relationships/oleObject" Target="../embeddings/oleObject26.bin"/><Relationship Id="rId37" Type="http://schemas.openxmlformats.org/officeDocument/2006/relationships/oleObject" Target="../embeddings/oleObject29.bin"/><Relationship Id="rId5" Type="http://schemas.openxmlformats.org/officeDocument/2006/relationships/image" Target="../media/image63.png"/><Relationship Id="rId15" Type="http://schemas.openxmlformats.org/officeDocument/2006/relationships/image" Target="../media/image69.png"/><Relationship Id="rId23" Type="http://schemas.openxmlformats.org/officeDocument/2006/relationships/image" Target="NULL" TargetMode="External"/><Relationship Id="rId28" Type="http://schemas.openxmlformats.org/officeDocument/2006/relationships/image" Target="../media/image81.png"/><Relationship Id="rId36" Type="http://schemas.openxmlformats.org/officeDocument/2006/relationships/image" Target="../media/image85.png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image" Target="../media/image109.emf"/><Relationship Id="rId18" Type="http://schemas.openxmlformats.org/officeDocument/2006/relationships/image" Target="../media/image114.png"/><Relationship Id="rId3" Type="http://schemas.openxmlformats.org/officeDocument/2006/relationships/image" Target="../media/image99.emf"/><Relationship Id="rId21" Type="http://schemas.openxmlformats.org/officeDocument/2006/relationships/image" Target="../media/image117.emf"/><Relationship Id="rId7" Type="http://schemas.openxmlformats.org/officeDocument/2006/relationships/image" Target="../media/image103.emf"/><Relationship Id="rId12" Type="http://schemas.openxmlformats.org/officeDocument/2006/relationships/image" Target="../media/image108.emf"/><Relationship Id="rId17" Type="http://schemas.openxmlformats.org/officeDocument/2006/relationships/image" Target="../media/image113.png"/><Relationship Id="rId2" Type="http://schemas.openxmlformats.org/officeDocument/2006/relationships/image" Target="../media/image98.emf"/><Relationship Id="rId16" Type="http://schemas.openxmlformats.org/officeDocument/2006/relationships/image" Target="../media/image112.emf"/><Relationship Id="rId20" Type="http://schemas.openxmlformats.org/officeDocument/2006/relationships/image" Target="../media/image11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2.emf"/><Relationship Id="rId11" Type="http://schemas.openxmlformats.org/officeDocument/2006/relationships/image" Target="../media/image107.emf"/><Relationship Id="rId5" Type="http://schemas.openxmlformats.org/officeDocument/2006/relationships/image" Target="../media/image101.emf"/><Relationship Id="rId15" Type="http://schemas.openxmlformats.org/officeDocument/2006/relationships/image" Target="../media/image111.emf"/><Relationship Id="rId10" Type="http://schemas.openxmlformats.org/officeDocument/2006/relationships/image" Target="../media/image106.emf"/><Relationship Id="rId19" Type="http://schemas.openxmlformats.org/officeDocument/2006/relationships/image" Target="../media/image115.png"/><Relationship Id="rId4" Type="http://schemas.openxmlformats.org/officeDocument/2006/relationships/image" Target="../media/image100.emf"/><Relationship Id="rId9" Type="http://schemas.openxmlformats.org/officeDocument/2006/relationships/image" Target="../media/image105.emf"/><Relationship Id="rId14" Type="http://schemas.openxmlformats.org/officeDocument/2006/relationships/image" Target="../media/image11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41" Type="http://schemas.openxmlformats.org/officeDocument/2006/relationships/tags" Target="../tags/tag49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2"/>
          <p:cNvGrpSpPr/>
          <p:nvPr/>
        </p:nvGrpSpPr>
        <p:grpSpPr>
          <a:xfrm>
            <a:off x="757238" y="549275"/>
            <a:ext cx="8369300" cy="5410200"/>
            <a:chOff x="0" y="0"/>
            <a:chExt cx="6107" cy="3737"/>
          </a:xfrm>
        </p:grpSpPr>
        <p:graphicFrame>
          <p:nvGraphicFramePr>
            <p:cNvPr id="4194304" name="Object 9"/>
            <p:cNvGraphicFramePr>
              <a:graphicFrameLocks noChangeAspect="1"/>
            </p:cNvGraphicFramePr>
            <p:nvPr/>
          </p:nvGraphicFramePr>
          <p:xfrm>
            <a:off x="0" y="0"/>
            <a:ext cx="6107" cy="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r:id="rId11" imgW="7123430" imgH="4736465" progId="Photoshop.Image.7">
                    <p:embed/>
                  </p:oleObj>
                </mc:Choice>
                <mc:Fallback>
                  <p:oleObj r:id="rId11" imgW="7123430" imgH="4736465" progId="Photoshop.Image.7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12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6107" cy="37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8" name="Group 4"/>
            <p:cNvGrpSpPr/>
            <p:nvPr/>
          </p:nvGrpSpPr>
          <p:grpSpPr>
            <a:xfrm>
              <a:off x="726" y="1089"/>
              <a:ext cx="3402" cy="1579"/>
              <a:chOff x="0" y="0"/>
              <a:chExt cx="3402" cy="1579"/>
            </a:xfrm>
          </p:grpSpPr>
          <p:sp>
            <p:nvSpPr>
              <p:cNvPr id="1048687" name="Rectangle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0"/>
                <a:ext cx="3311" cy="15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48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HF</a:t>
                </a:r>
                <a:r>
                  <a:rPr lang="en-US" altLang="zh-CN" sz="48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sz="48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CEMS</a:t>
                </a:r>
                <a:r>
                  <a:rPr lang="en-US" altLang="zh-CN" sz="48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-1000</a:t>
                </a:r>
              </a:p>
              <a:p>
                <a:r>
                  <a:rPr lang="zh-CN" altLang="en-US" sz="4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烟气在线监测工程培训</a:t>
                </a:r>
                <a:endPara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8688" name="Rectangle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1678" y="1043"/>
                <a:ext cx="1724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  <p:grpSp>
        <p:nvGrpSpPr>
          <p:cNvPr id="119" name="Group 7"/>
          <p:cNvGrpSpPr/>
          <p:nvPr/>
        </p:nvGrpSpPr>
        <p:grpSpPr>
          <a:xfrm>
            <a:off x="684213" y="836613"/>
            <a:ext cx="647700" cy="5245100"/>
            <a:chOff x="0" y="0"/>
            <a:chExt cx="408" cy="3304"/>
          </a:xfrm>
        </p:grpSpPr>
        <p:graphicFrame>
          <p:nvGraphicFramePr>
            <p:cNvPr id="4194305" name="Object 11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0" y="0"/>
            <a:ext cx="408" cy="3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r:id="rId13" imgW="1295400" imgH="5245100" progId="Photoshop.Image.7">
                    <p:embed/>
                  </p:oleObj>
                </mc:Choice>
                <mc:Fallback>
                  <p:oleObj r:id="rId13" imgW="1295400" imgH="5245100" progId="Photoshop.Image.7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1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08" cy="33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689" name="Rectangle 13"/>
            <p:cNvSpPr/>
            <p:nvPr>
              <p:custDataLst>
                <p:tags r:id="rId7"/>
              </p:custDataLst>
            </p:nvPr>
          </p:nvSpPr>
          <p:spPr>
            <a:xfrm>
              <a:off x="90" y="590"/>
              <a:ext cx="26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隶书" panose="02010800040101010101" pitchFamily="2" charset="-122"/>
              </a:endParaRPr>
            </a:p>
          </p:txBody>
        </p:sp>
      </p:grpSp>
      <p:grpSp>
        <p:nvGrpSpPr>
          <p:cNvPr id="120" name="Group 10"/>
          <p:cNvGrpSpPr/>
          <p:nvPr/>
        </p:nvGrpSpPr>
        <p:grpSpPr>
          <a:xfrm>
            <a:off x="1116013" y="836613"/>
            <a:ext cx="576262" cy="5245100"/>
            <a:chOff x="0" y="0"/>
            <a:chExt cx="363" cy="3304"/>
          </a:xfrm>
        </p:grpSpPr>
        <p:graphicFrame>
          <p:nvGraphicFramePr>
            <p:cNvPr id="4194306" name="Object 10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0" y="0"/>
            <a:ext cx="363" cy="3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r:id="rId15" imgW="1244600" imgH="5245100" progId="Photoshop.Image.7">
                    <p:embed/>
                  </p:oleObj>
                </mc:Choice>
                <mc:Fallback>
                  <p:oleObj r:id="rId15" imgW="1244600" imgH="5245100" progId="Photoshop.Image.7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1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63" cy="33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690" name="Rectangle 20"/>
            <p:cNvSpPr/>
            <p:nvPr>
              <p:custDataLst>
                <p:tags r:id="rId5"/>
              </p:custDataLst>
            </p:nvPr>
          </p:nvSpPr>
          <p:spPr>
            <a:xfrm>
              <a:off x="45" y="1043"/>
              <a:ext cx="289" cy="139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097170" name="Picture 25" descr="014n">
            <a:hlinkClick r:id="rId17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201025" y="5819775"/>
            <a:ext cx="942975" cy="103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91" name="Text Box 14"/>
          <p:cNvSpPr txBox="1"/>
          <p:nvPr>
            <p:custDataLst>
              <p:tags r:id="rId3"/>
            </p:custDataLst>
          </p:nvPr>
        </p:nvSpPr>
        <p:spPr>
          <a:xfrm>
            <a:off x="5578475" y="3878263"/>
            <a:ext cx="233680" cy="3581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6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44 L 0.75591 0.00602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6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1 0.00602 L -0.01597 -0.0044 " pathEditMode="relative" ptsTypes="AA">
                                      <p:cBhvr>
                                        <p:cTn id="16" dur="6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827088" y="1196975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现场开孔</a:t>
            </a:r>
          </a:p>
        </p:txBody>
      </p:sp>
      <p:sp>
        <p:nvSpPr>
          <p:cNvPr id="1048698" name="文本框 59394"/>
          <p:cNvSpPr txBox="1"/>
          <p:nvPr/>
        </p:nvSpPr>
        <p:spPr>
          <a:xfrm>
            <a:off x="900113" y="2060575"/>
            <a:ext cx="7848600" cy="4246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、粉尘：法兰外径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74mm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，开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75mm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小时反吹），垂直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、温压流探头：法兰外径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58mm,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开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60mm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（定时反吹），垂直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、采样探头：法兰外径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58mm,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开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60mm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（定时反吹），尽量有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5°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向下倾斜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、湿度探头：法兰外径</a:t>
            </a:r>
            <a:r>
              <a:rPr lang="en-US" altLang="zh-CN" dirty="0">
                <a:sym typeface="+mn-ea"/>
              </a:rPr>
              <a:t>74</a:t>
            </a:r>
            <a:r>
              <a:rPr lang="en-US" altLang="zh-CN">
                <a:sym typeface="+mn-ea"/>
              </a:rPr>
              <a:t>mm,</a:t>
            </a:r>
            <a:r>
              <a:rPr lang="zh-CN" altLang="en-US" dirty="0">
                <a:sym typeface="+mn-ea"/>
              </a:rPr>
              <a:t>开</a:t>
            </a:r>
            <a:r>
              <a:rPr lang="en-US" altLang="zh-CN" dirty="0">
                <a:sym typeface="+mn-ea"/>
              </a:rPr>
              <a:t>75</a:t>
            </a:r>
            <a:r>
              <a:rPr lang="en-US" altLang="zh-CN">
                <a:sym typeface="+mn-ea"/>
              </a:rPr>
              <a:t>mm</a:t>
            </a:r>
            <a:r>
              <a:rPr lang="zh-CN" altLang="en-US">
                <a:sym typeface="+mn-ea"/>
              </a:rPr>
              <a:t>向下倾斜</a:t>
            </a:r>
            <a:r>
              <a:rPr lang="en-US" altLang="zh-CN">
                <a:sym typeface="+mn-ea"/>
              </a:rPr>
              <a:t>10-30</a:t>
            </a:r>
            <a:r>
              <a:rPr lang="zh-CN" altLang="en-US">
                <a:sym typeface="+mn-ea"/>
              </a:rPr>
              <a:t>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、参比孔：标配不带法兰，需企业或代理商提供，开孔尺寸一般为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80&amp;90mm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注：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个孔要求横竖均不在一条直线上，从上往下（逆流方向）依次为参比、粉尘、温压流、采样，间隔距离尽量大以减少干扰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开孔时还需注意走线、护栏位置以及安装维护方便等 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注：新标准要求监测点在比对监测断面上游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（即参比孔在最下游）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</p:nvPr>
        </p:nvSpPr>
        <p:spPr>
          <a:xfrm>
            <a:off x="38100" y="129858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现场开孔</a:t>
            </a:r>
          </a:p>
        </p:txBody>
      </p:sp>
      <p:pic>
        <p:nvPicPr>
          <p:cNvPr id="2" name="图片 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8130" y="902970"/>
            <a:ext cx="8786495" cy="555434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2"/>
          <p:cNvGrpSpPr>
            <a:grpSpLocks noChangeAspect="1"/>
          </p:cNvGrpSpPr>
          <p:nvPr/>
        </p:nvGrpSpPr>
        <p:grpSpPr>
          <a:xfrm>
            <a:off x="2147888" y="3787775"/>
            <a:ext cx="3352800" cy="2222500"/>
            <a:chOff x="0" y="0"/>
            <a:chExt cx="2112" cy="1400"/>
          </a:xfrm>
        </p:grpSpPr>
        <p:pic>
          <p:nvPicPr>
            <p:cNvPr id="2097175" name="Picture 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12" cy="1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176" name="Picture 5" descr="机柜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624"/>
              <a:ext cx="393" cy="67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97177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1196975"/>
            <a:ext cx="733425" cy="504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8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7488" y="1425575"/>
            <a:ext cx="1295400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9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9888" y="2949575"/>
            <a:ext cx="1295400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0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488" y="5006975"/>
            <a:ext cx="6191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0" name="Line 14"/>
          <p:cNvSpPr/>
          <p:nvPr/>
        </p:nvSpPr>
        <p:spPr>
          <a:xfrm>
            <a:off x="5119688" y="5616575"/>
            <a:ext cx="152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01" name="Text Box 15"/>
          <p:cNvSpPr txBox="1"/>
          <p:nvPr/>
        </p:nvSpPr>
        <p:spPr>
          <a:xfrm>
            <a:off x="5424488" y="5387975"/>
            <a:ext cx="1066800" cy="214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">
                <a:latin typeface="Arial" panose="020B0604020202020204" pitchFamily="34" charset="0"/>
                <a:ea typeface="宋体" panose="02010600030101010101" pitchFamily="2" charset="-122"/>
              </a:rPr>
              <a:t>4-20mA 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及开关量</a:t>
            </a:r>
          </a:p>
        </p:txBody>
      </p:sp>
      <p:sp>
        <p:nvSpPr>
          <p:cNvPr id="1048702" name="Text Box 16"/>
          <p:cNvSpPr txBox="1"/>
          <p:nvPr/>
        </p:nvSpPr>
        <p:spPr>
          <a:xfrm>
            <a:off x="6643688" y="6073775"/>
            <a:ext cx="457200" cy="24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ea typeface="宋体" panose="02010600030101010101" pitchFamily="2" charset="-122"/>
              </a:rPr>
              <a:t>DCS</a:t>
            </a:r>
          </a:p>
        </p:txBody>
      </p:sp>
      <p:sp>
        <p:nvSpPr>
          <p:cNvPr id="1048703" name="Line 17"/>
          <p:cNvSpPr/>
          <p:nvPr/>
        </p:nvSpPr>
        <p:spPr>
          <a:xfrm>
            <a:off x="5119688" y="5311775"/>
            <a:ext cx="1295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04" name="Line 19"/>
          <p:cNvSpPr/>
          <p:nvPr/>
        </p:nvSpPr>
        <p:spPr>
          <a:xfrm flipV="1">
            <a:off x="6415088" y="3863975"/>
            <a:ext cx="0" cy="1447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05" name="Line 20"/>
          <p:cNvSpPr/>
          <p:nvPr/>
        </p:nvSpPr>
        <p:spPr>
          <a:xfrm>
            <a:off x="6415088" y="3863975"/>
            <a:ext cx="457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06" name="Text Box 21"/>
          <p:cNvSpPr txBox="1"/>
          <p:nvPr/>
        </p:nvSpPr>
        <p:spPr>
          <a:xfrm>
            <a:off x="5348288" y="5083175"/>
            <a:ext cx="1066800" cy="214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">
                <a:latin typeface="Arial" panose="020B0604020202020204" pitchFamily="34" charset="0"/>
                <a:ea typeface="宋体" panose="02010600030101010101" pitchFamily="2" charset="-122"/>
              </a:rPr>
              <a:t>RS-485</a:t>
            </a:r>
          </a:p>
        </p:txBody>
      </p:sp>
      <p:sp>
        <p:nvSpPr>
          <p:cNvPr id="1048707" name="Line 22"/>
          <p:cNvSpPr/>
          <p:nvPr/>
        </p:nvSpPr>
        <p:spPr>
          <a:xfrm>
            <a:off x="5119688" y="5006975"/>
            <a:ext cx="838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08" name="Line 23"/>
          <p:cNvSpPr/>
          <p:nvPr/>
        </p:nvSpPr>
        <p:spPr>
          <a:xfrm flipV="1">
            <a:off x="5957888" y="2492375"/>
            <a:ext cx="0" cy="2514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09" name="Line 24"/>
          <p:cNvSpPr/>
          <p:nvPr/>
        </p:nvSpPr>
        <p:spPr>
          <a:xfrm>
            <a:off x="5957888" y="2492375"/>
            <a:ext cx="838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10" name="Text Box 25"/>
          <p:cNvSpPr txBox="1"/>
          <p:nvPr/>
        </p:nvSpPr>
        <p:spPr>
          <a:xfrm>
            <a:off x="7100888" y="4168775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客户端</a:t>
            </a:r>
          </a:p>
        </p:txBody>
      </p:sp>
      <p:sp>
        <p:nvSpPr>
          <p:cNvPr id="1048711" name="Text Box 26"/>
          <p:cNvSpPr txBox="1"/>
          <p:nvPr/>
        </p:nvSpPr>
        <p:spPr>
          <a:xfrm>
            <a:off x="6796088" y="2568575"/>
            <a:ext cx="1295400" cy="24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环保行政部门</a:t>
            </a:r>
          </a:p>
        </p:txBody>
      </p:sp>
      <p:sp>
        <p:nvSpPr>
          <p:cNvPr id="1048712" name="Text Box 27"/>
          <p:cNvSpPr txBox="1"/>
          <p:nvPr/>
        </p:nvSpPr>
        <p:spPr>
          <a:xfrm>
            <a:off x="5043488" y="4778375"/>
            <a:ext cx="1066800" cy="214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">
                <a:latin typeface="Arial" panose="020B0604020202020204" pitchFamily="34" charset="0"/>
                <a:ea typeface="宋体" panose="02010600030101010101" pitchFamily="2" charset="-122"/>
              </a:rPr>
              <a:t>Internet</a:t>
            </a:r>
          </a:p>
        </p:txBody>
      </p:sp>
      <p:pic>
        <p:nvPicPr>
          <p:cNvPr id="2097181" name="Picture 28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4288" y="2644775"/>
            <a:ext cx="1933575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2" name="Picture 3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888" y="3711575"/>
            <a:ext cx="704850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3" name="AutoShape 31"/>
          <p:cNvSpPr/>
          <p:nvPr/>
        </p:nvSpPr>
        <p:spPr>
          <a:xfrm rot="-1338373">
            <a:off x="5043488" y="2111375"/>
            <a:ext cx="1295400" cy="400050"/>
          </a:xfrm>
          <a:prstGeom prst="rightArrow">
            <a:avLst>
              <a:gd name="adj1" fmla="val 50000"/>
              <a:gd name="adj2" fmla="val 80772"/>
            </a:avLst>
          </a:prstGeom>
          <a:solidFill>
            <a:srgbClr val="CCFFFF"/>
          </a:solidFill>
          <a:ln w="12700" cap="flat" cmpd="sng">
            <a:solidFill>
              <a:srgbClr val="CC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14" name="Line 32"/>
          <p:cNvSpPr/>
          <p:nvPr/>
        </p:nvSpPr>
        <p:spPr>
          <a:xfrm flipH="1">
            <a:off x="1081088" y="5083175"/>
            <a:ext cx="1524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15" name="Line 33"/>
          <p:cNvSpPr/>
          <p:nvPr/>
        </p:nvSpPr>
        <p:spPr>
          <a:xfrm flipV="1">
            <a:off x="1081088" y="3711575"/>
            <a:ext cx="0" cy="1371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16" name="Line 34"/>
          <p:cNvSpPr/>
          <p:nvPr/>
        </p:nvSpPr>
        <p:spPr>
          <a:xfrm flipH="1">
            <a:off x="1004888" y="5235575"/>
            <a:ext cx="1600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17" name="Line 35"/>
          <p:cNvSpPr/>
          <p:nvPr/>
        </p:nvSpPr>
        <p:spPr>
          <a:xfrm flipV="1">
            <a:off x="1004888" y="3711575"/>
            <a:ext cx="0" cy="1524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18" name="Text Box 37"/>
          <p:cNvSpPr txBox="1"/>
          <p:nvPr/>
        </p:nvSpPr>
        <p:spPr>
          <a:xfrm>
            <a:off x="1157288" y="5235575"/>
            <a:ext cx="1066800" cy="214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">
                <a:latin typeface="Arial" panose="020B0604020202020204" pitchFamily="34" charset="0"/>
                <a:ea typeface="宋体" panose="02010600030101010101" pitchFamily="2" charset="-122"/>
              </a:rPr>
              <a:t>RS485/</a:t>
            </a:r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控制线</a:t>
            </a:r>
          </a:p>
        </p:txBody>
      </p:sp>
      <p:sp>
        <p:nvSpPr>
          <p:cNvPr id="1048719" name="Text Box 38"/>
          <p:cNvSpPr txBox="1"/>
          <p:nvPr/>
        </p:nvSpPr>
        <p:spPr>
          <a:xfrm>
            <a:off x="471488" y="6302375"/>
            <a:ext cx="457200" cy="24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烟囱</a:t>
            </a:r>
          </a:p>
        </p:txBody>
      </p:sp>
      <p:sp>
        <p:nvSpPr>
          <p:cNvPr id="1048720" name="Text Box 40"/>
          <p:cNvSpPr txBox="1"/>
          <p:nvPr/>
        </p:nvSpPr>
        <p:spPr>
          <a:xfrm>
            <a:off x="1157288" y="4854575"/>
            <a:ext cx="1066800" cy="214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00" dirty="0">
                <a:latin typeface="Arial" panose="020B0604020202020204" pitchFamily="34" charset="0"/>
                <a:ea typeface="宋体" panose="02010600030101010101" pitchFamily="2" charset="-122"/>
              </a:rPr>
              <a:t>伴热管线</a:t>
            </a:r>
          </a:p>
        </p:txBody>
      </p:sp>
      <p:sp>
        <p:nvSpPr>
          <p:cNvPr id="1048721" name="标题 1"/>
          <p:cNvSpPr>
            <a:spLocks noGrp="1"/>
          </p:cNvSpPr>
          <p:nvPr>
            <p:ph type="title"/>
          </p:nvPr>
        </p:nvSpPr>
        <p:spPr>
          <a:xfrm>
            <a:off x="179388" y="693738"/>
            <a:ext cx="3240087" cy="6477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烟气在线监测系统</a:t>
            </a:r>
          </a:p>
        </p:txBody>
      </p:sp>
      <p:sp>
        <p:nvSpPr>
          <p:cNvPr id="1048722" name="Text Box 6">
            <a:hlinkClick r:id="rId2" action="ppaction://hlinksldjump"/>
          </p:cNvPr>
          <p:cNvSpPr txBox="1"/>
          <p:nvPr/>
        </p:nvSpPr>
        <p:spPr>
          <a:xfrm>
            <a:off x="7164388" y="6310313"/>
            <a:ext cx="863600" cy="369887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结束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97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829175" cy="504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3" name="AutoShape 10"/>
          <p:cNvSpPr/>
          <p:nvPr/>
        </p:nvSpPr>
        <p:spPr>
          <a:xfrm>
            <a:off x="1600200" y="3200400"/>
            <a:ext cx="1295400" cy="381000"/>
          </a:xfrm>
          <a:prstGeom prst="wedgeRoundRectCallout">
            <a:avLst>
              <a:gd name="adj1" fmla="val -44361"/>
              <a:gd name="adj2" fmla="val 195833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采样探头</a:t>
            </a:r>
          </a:p>
        </p:txBody>
      </p:sp>
      <p:sp>
        <p:nvSpPr>
          <p:cNvPr id="1048724" name="AutoShape 11">
            <a:hlinkClick r:id="rId3" action="ppaction://hlinksldjump"/>
          </p:cNvPr>
          <p:cNvSpPr/>
          <p:nvPr/>
        </p:nvSpPr>
        <p:spPr>
          <a:xfrm>
            <a:off x="1600200" y="5486400"/>
            <a:ext cx="1371600" cy="381000"/>
          </a:xfrm>
          <a:prstGeom prst="wedgeRoundRectCallout">
            <a:avLst>
              <a:gd name="adj1" fmla="val -3009"/>
              <a:gd name="adj2" fmla="val -351250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温压流探头</a:t>
            </a:r>
          </a:p>
        </p:txBody>
      </p:sp>
      <p:sp>
        <p:nvSpPr>
          <p:cNvPr id="1048725" name="AutoShape 12">
            <a:hlinkClick r:id="rId4" action="ppaction://hlinksldjump"/>
          </p:cNvPr>
          <p:cNvSpPr/>
          <p:nvPr/>
        </p:nvSpPr>
        <p:spPr>
          <a:xfrm>
            <a:off x="3886200" y="5334000"/>
            <a:ext cx="1600200" cy="381000"/>
          </a:xfrm>
          <a:prstGeom prst="wedgeRoundRectCallout">
            <a:avLst>
              <a:gd name="adj1" fmla="val -105556"/>
              <a:gd name="adj2" fmla="val -310417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激光粉尘探头</a:t>
            </a:r>
          </a:p>
        </p:txBody>
      </p:sp>
      <p:sp>
        <p:nvSpPr>
          <p:cNvPr id="1048726" name="AutoShape 13"/>
          <p:cNvSpPr/>
          <p:nvPr/>
        </p:nvSpPr>
        <p:spPr>
          <a:xfrm>
            <a:off x="4876800" y="4495800"/>
            <a:ext cx="1143000" cy="381000"/>
          </a:xfrm>
          <a:prstGeom prst="wedgeRoundRectCallout">
            <a:avLst>
              <a:gd name="adj1" fmla="val -167778"/>
              <a:gd name="adj2" fmla="val -1304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参比孔</a:t>
            </a:r>
          </a:p>
        </p:txBody>
      </p:sp>
      <p:sp>
        <p:nvSpPr>
          <p:cNvPr id="1048727" name="AutoShape 14"/>
          <p:cNvSpPr/>
          <p:nvPr/>
        </p:nvSpPr>
        <p:spPr>
          <a:xfrm>
            <a:off x="5029200" y="3200400"/>
            <a:ext cx="1143000" cy="381000"/>
          </a:xfrm>
          <a:prstGeom prst="wedgeRoundRectCallout">
            <a:avLst>
              <a:gd name="adj1" fmla="val -114444"/>
              <a:gd name="adj2" fmla="val 198750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平台护栏</a:t>
            </a:r>
          </a:p>
        </p:txBody>
      </p:sp>
      <p:sp>
        <p:nvSpPr>
          <p:cNvPr id="1048728" name="Text Box 15"/>
          <p:cNvSpPr txBox="1"/>
          <p:nvPr/>
        </p:nvSpPr>
        <p:spPr>
          <a:xfrm>
            <a:off x="6156325" y="1268413"/>
            <a:ext cx="2667000" cy="3322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、操作平台：平台边缘与管道外径距离在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2000mm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以上。平台应有栏杆，栏杆高度不低于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1200mm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，要做防锈处理。平台设计要考虑机箱等设备的吊装，平台要求防滑。承重：承重力不低于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500kg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，应考虑同时有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名工作人员作业；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、位置选择由现场技术支持工程师按照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《GB/T16157-1996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固定污染源排气中颗粒物测定与气态污染物采样方法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4.2.4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条要求协助客户确定，并由客户协调监测部门进行监测点的认可工作。</a:t>
            </a:r>
          </a:p>
        </p:txBody>
      </p:sp>
      <p:sp>
        <p:nvSpPr>
          <p:cNvPr id="1048729" name="Text Box 16">
            <a:hlinkClick r:id="rId5" action="ppaction://hlinksldjump"/>
          </p:cNvPr>
          <p:cNvSpPr txBox="1"/>
          <p:nvPr/>
        </p:nvSpPr>
        <p:spPr>
          <a:xfrm>
            <a:off x="7092950" y="6381750"/>
            <a:ext cx="1143000" cy="369888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730" name="Line 17"/>
          <p:cNvSpPr/>
          <p:nvPr/>
        </p:nvSpPr>
        <p:spPr>
          <a:xfrm>
            <a:off x="1371600" y="5029200"/>
            <a:ext cx="0" cy="1295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31" name="AutoShape 18">
            <a:hlinkClick r:id="rId6" action="ppaction://hlinksldjump"/>
          </p:cNvPr>
          <p:cNvSpPr/>
          <p:nvPr/>
        </p:nvSpPr>
        <p:spPr>
          <a:xfrm>
            <a:off x="152400" y="5791200"/>
            <a:ext cx="1143000" cy="381000"/>
          </a:xfrm>
          <a:prstGeom prst="wedgeRoundRectCallout">
            <a:avLst>
              <a:gd name="adj1" fmla="val 53056"/>
              <a:gd name="adj2" fmla="val -153333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伴热管线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>
          <a:xfrm>
            <a:off x="18733" y="128905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预处理及各部件作用等</a:t>
            </a:r>
          </a:p>
        </p:txBody>
      </p:sp>
      <p:sp>
        <p:nvSpPr>
          <p:cNvPr id="1048733" name="Text Box 6">
            <a:hlinkClick r:id="rId2" action="ppaction://hlinksldjump"/>
          </p:cNvPr>
          <p:cNvSpPr txBox="1"/>
          <p:nvPr/>
        </p:nvSpPr>
        <p:spPr>
          <a:xfrm>
            <a:off x="5580063" y="549275"/>
            <a:ext cx="1143000" cy="442913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734" name="Text Box 7">
            <a:hlinkClick r:id="rId3" action="ppaction://hlinksldjump"/>
          </p:cNvPr>
          <p:cNvSpPr txBox="1"/>
          <p:nvPr/>
        </p:nvSpPr>
        <p:spPr>
          <a:xfrm>
            <a:off x="7019925" y="549275"/>
            <a:ext cx="1152525" cy="442913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机柜</a:t>
            </a:r>
          </a:p>
        </p:txBody>
      </p:sp>
      <p:pic>
        <p:nvPicPr>
          <p:cNvPr id="209718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123315"/>
            <a:ext cx="9105265" cy="576262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AutoShape 8" descr="80%"/>
          <p:cNvSpPr/>
          <p:nvPr/>
        </p:nvSpPr>
        <p:spPr>
          <a:xfrm rot="10800000">
            <a:off x="4800600" y="3352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36" name="Text Box 16"/>
          <p:cNvSpPr txBox="1"/>
          <p:nvPr/>
        </p:nvSpPr>
        <p:spPr>
          <a:xfrm>
            <a:off x="5437188" y="6310313"/>
            <a:ext cx="838200" cy="473075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采样</a:t>
            </a:r>
          </a:p>
        </p:txBody>
      </p:sp>
      <p:sp>
        <p:nvSpPr>
          <p:cNvPr id="1048737" name="Text Box 17"/>
          <p:cNvSpPr txBox="1"/>
          <p:nvPr/>
        </p:nvSpPr>
        <p:spPr>
          <a:xfrm>
            <a:off x="67945" y="815658"/>
            <a:ext cx="73580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采样探头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(HF-TT-100)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工作原理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---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探头反吹</a:t>
            </a:r>
          </a:p>
        </p:txBody>
      </p:sp>
      <p:sp>
        <p:nvSpPr>
          <p:cNvPr id="1048738" name="Text Box 18">
            <a:hlinkClick r:id="rId3" action="ppaction://hlinksldjump"/>
          </p:cNvPr>
          <p:cNvSpPr txBox="1"/>
          <p:nvPr/>
        </p:nvSpPr>
        <p:spPr>
          <a:xfrm>
            <a:off x="6588125" y="6310313"/>
            <a:ext cx="838200" cy="473075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反吹</a:t>
            </a:r>
          </a:p>
        </p:txBody>
      </p:sp>
      <p:sp>
        <p:nvSpPr>
          <p:cNvPr id="1048739" name="Text Box 25"/>
          <p:cNvSpPr txBox="1"/>
          <p:nvPr/>
        </p:nvSpPr>
        <p:spPr>
          <a:xfrm>
            <a:off x="297180" y="1303020"/>
            <a:ext cx="5042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采样探头用于烟道或烟囱等烟气排放场所，使取得温度恒定且仅含微量粉尘的样气供测量使用。 </a:t>
            </a:r>
          </a:p>
        </p:txBody>
      </p:sp>
      <p:sp>
        <p:nvSpPr>
          <p:cNvPr id="1048740" name="Text Box 26">
            <a:hlinkClick r:id="rId4" action="ppaction://hlinksldjump"/>
          </p:cNvPr>
          <p:cNvSpPr txBox="1"/>
          <p:nvPr/>
        </p:nvSpPr>
        <p:spPr>
          <a:xfrm>
            <a:off x="3997325" y="6381750"/>
            <a:ext cx="1143000" cy="368300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平台</a:t>
            </a:r>
          </a:p>
        </p:txBody>
      </p:sp>
      <p:sp>
        <p:nvSpPr>
          <p:cNvPr id="1048741" name="Text Box 17"/>
          <p:cNvSpPr txBox="1"/>
          <p:nvPr/>
        </p:nvSpPr>
        <p:spPr>
          <a:xfrm>
            <a:off x="297180" y="5456238"/>
            <a:ext cx="73580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</a:rPr>
              <a:t>D5.5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校准组件：一个三通阀组件或等效物，在测定系统校准时，用来关闭气流，同时从采样探头的出口处将标准气体通入测定系统</a:t>
            </a:r>
          </a:p>
        </p:txBody>
      </p:sp>
      <p:pic>
        <p:nvPicPr>
          <p:cNvPr id="209718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1988820"/>
            <a:ext cx="1739900" cy="3467735"/>
          </a:xfrm>
          <a:prstGeom prst="rect">
            <a:avLst/>
          </a:prstGeom>
        </p:spPr>
      </p:pic>
      <p:pic>
        <p:nvPicPr>
          <p:cNvPr id="2097186" name="图片 4" descr="4013039233669714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5" y="2633980"/>
            <a:ext cx="6134100" cy="2618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42" name="文本框 5"/>
          <p:cNvSpPr txBox="1"/>
          <p:nvPr/>
        </p:nvSpPr>
        <p:spPr>
          <a:xfrm>
            <a:off x="5147945" y="1441450"/>
            <a:ext cx="3718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安装时最好有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°的向下倾斜</a:t>
            </a:r>
          </a:p>
        </p:txBody>
      </p:sp>
      <p:sp>
        <p:nvSpPr>
          <p:cNvPr id="1048743" name="文本框 3"/>
          <p:cNvSpPr txBox="1"/>
          <p:nvPr/>
        </p:nvSpPr>
        <p:spPr>
          <a:xfrm>
            <a:off x="266700" y="1988820"/>
            <a:ext cx="610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/>
              <a:t>球阀：蓝：全开信号 黄：全关信号 绿：</a:t>
            </a:r>
            <a:r>
              <a:rPr lang="en-US" altLang="zh-CN"/>
              <a:t>24V+</a:t>
            </a:r>
            <a:r>
              <a:rPr lang="zh-CN" altLang="en-US"/>
              <a:t>开 黑：</a:t>
            </a:r>
            <a:r>
              <a:rPr lang="en-US" altLang="zh-CN"/>
              <a:t>24V-</a:t>
            </a:r>
            <a:r>
              <a:rPr lang="zh-CN" altLang="en-US"/>
              <a:t>红棕：</a:t>
            </a:r>
            <a:r>
              <a:rPr lang="en-US" altLang="zh-CN"/>
              <a:t>24V+</a:t>
            </a:r>
          </a:p>
        </p:txBody>
      </p:sp>
      <p:sp>
        <p:nvSpPr>
          <p:cNvPr id="1048744" name="文本框 6"/>
          <p:cNvSpPr txBox="1"/>
          <p:nvPr/>
        </p:nvSpPr>
        <p:spPr>
          <a:xfrm>
            <a:off x="321945" y="6176010"/>
            <a:ext cx="3314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注意响应时间的定义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 L -0.51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文本框 46129"/>
          <p:cNvSpPr txBox="1"/>
          <p:nvPr/>
        </p:nvSpPr>
        <p:spPr>
          <a:xfrm>
            <a:off x="1692275" y="908050"/>
            <a:ext cx="642937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46" name="文本框 46130"/>
          <p:cNvSpPr txBox="1"/>
          <p:nvPr/>
        </p:nvSpPr>
        <p:spPr>
          <a:xfrm>
            <a:off x="428625" y="450850"/>
            <a:ext cx="6337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采样探头（伴热管）接线原理</a:t>
            </a:r>
          </a:p>
        </p:txBody>
      </p:sp>
      <p:pic>
        <p:nvPicPr>
          <p:cNvPr id="2097187" name="图片 46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908050"/>
            <a:ext cx="6929120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47" name="文本框 1"/>
          <p:cNvSpPr txBox="1"/>
          <p:nvPr/>
        </p:nvSpPr>
        <p:spPr>
          <a:xfrm>
            <a:off x="3486150" y="5146675"/>
            <a:ext cx="2222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48" name="文本框 1"/>
          <p:cNvSpPr txBox="1"/>
          <p:nvPr/>
        </p:nvSpPr>
        <p:spPr>
          <a:xfrm>
            <a:off x="136525" y="6264275"/>
            <a:ext cx="8108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注：固态继电器下端子分正负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3+</a:t>
            </a:r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4-</a:t>
            </a:r>
            <a:r>
              <a:rPr lang="zh-CN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SSR1</a:t>
            </a:r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3--TC1:1</a:t>
            </a:r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SSR1:4--TC1:4</a:t>
            </a:r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209718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20" y="908050"/>
            <a:ext cx="2200275" cy="440944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Line 14"/>
          <p:cNvSpPr/>
          <p:nvPr/>
        </p:nvSpPr>
        <p:spPr>
          <a:xfrm flipH="1" flipV="1">
            <a:off x="7116763" y="3962400"/>
            <a:ext cx="0" cy="762000"/>
          </a:xfrm>
          <a:prstGeom prst="line">
            <a:avLst/>
          </a:prstGeom>
          <a:ln w="762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50" name="Line 11"/>
          <p:cNvSpPr/>
          <p:nvPr/>
        </p:nvSpPr>
        <p:spPr>
          <a:xfrm flipH="1" flipV="1">
            <a:off x="6354763" y="4038600"/>
            <a:ext cx="0" cy="685800"/>
          </a:xfrm>
          <a:prstGeom prst="line">
            <a:avLst/>
          </a:prstGeom>
          <a:ln w="762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51" name="Line 10"/>
          <p:cNvSpPr/>
          <p:nvPr/>
        </p:nvSpPr>
        <p:spPr>
          <a:xfrm flipH="1" flipV="1">
            <a:off x="6735763" y="3733800"/>
            <a:ext cx="0" cy="914400"/>
          </a:xfrm>
          <a:prstGeom prst="line">
            <a:avLst/>
          </a:prstGeom>
          <a:ln w="762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52" name="Text Box 4"/>
          <p:cNvSpPr txBox="1"/>
          <p:nvPr/>
        </p:nvSpPr>
        <p:spPr>
          <a:xfrm>
            <a:off x="250825" y="404813"/>
            <a:ext cx="6172200" cy="944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HF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-TPF-100温压流一体化探头</a:t>
            </a:r>
          </a:p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工作原理</a:t>
            </a:r>
          </a:p>
        </p:txBody>
      </p:sp>
      <p:pic>
        <p:nvPicPr>
          <p:cNvPr id="2097189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580" y="884238"/>
            <a:ext cx="342900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0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00400"/>
            <a:ext cx="3605213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1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2225" y="2398713"/>
            <a:ext cx="3733800" cy="164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53" name="Text Box 15"/>
          <p:cNvSpPr txBox="1"/>
          <p:nvPr/>
        </p:nvSpPr>
        <p:spPr>
          <a:xfrm>
            <a:off x="6164263" y="4800600"/>
            <a:ext cx="12954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烟气流向</a:t>
            </a:r>
          </a:p>
        </p:txBody>
      </p:sp>
      <p:sp>
        <p:nvSpPr>
          <p:cNvPr id="1048754" name="Text Box 16"/>
          <p:cNvSpPr txBox="1"/>
          <p:nvPr/>
        </p:nvSpPr>
        <p:spPr>
          <a:xfrm>
            <a:off x="395288" y="1341438"/>
            <a:ext cx="4767262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皮托管，又名“空速管”，“风速管”，英文是</a:t>
            </a:r>
            <a:r>
              <a:rPr lang="en-US" altLang="zh-CN" sz="1600" err="1">
                <a:latin typeface="Arial" panose="020B0604020202020204" pitchFamily="34" charset="0"/>
                <a:ea typeface="宋体" panose="02010600030101010101" pitchFamily="2" charset="-122"/>
              </a:rPr>
              <a:t>Pitot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 tube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。皮托管是测量气流总压和静压以确定气流速度的一种管状装置，由法国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H.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皮托发明而得名。严格地说，皮托管仅测量气流总压，又名总压管；同时测量总压、静压的才称风速管，但习惯上多把风速管称作皮托管。</a:t>
            </a:r>
          </a:p>
        </p:txBody>
      </p:sp>
      <p:sp>
        <p:nvSpPr>
          <p:cNvPr id="1048755" name="AutoShape 17"/>
          <p:cNvSpPr/>
          <p:nvPr/>
        </p:nvSpPr>
        <p:spPr>
          <a:xfrm>
            <a:off x="3959225" y="4419600"/>
            <a:ext cx="914400" cy="381000"/>
          </a:xfrm>
          <a:prstGeom prst="wedgeRoundRectCallout">
            <a:avLst>
              <a:gd name="adj1" fmla="val 69444"/>
              <a:gd name="adj2" fmla="val -2845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PT100</a:t>
            </a:r>
          </a:p>
        </p:txBody>
      </p:sp>
      <p:sp>
        <p:nvSpPr>
          <p:cNvPr id="1048756" name="AutoShape 18"/>
          <p:cNvSpPr/>
          <p:nvPr/>
        </p:nvSpPr>
        <p:spPr>
          <a:xfrm>
            <a:off x="7459663" y="2174875"/>
            <a:ext cx="914400" cy="381000"/>
          </a:xfrm>
          <a:prstGeom prst="wedgeRoundRectCallout">
            <a:avLst>
              <a:gd name="adj1" fmla="val -92884"/>
              <a:gd name="adj2" fmla="val 8166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静压管</a:t>
            </a:r>
          </a:p>
        </p:txBody>
      </p:sp>
      <p:sp>
        <p:nvSpPr>
          <p:cNvPr id="1048757" name="AutoShape 19"/>
          <p:cNvSpPr/>
          <p:nvPr/>
        </p:nvSpPr>
        <p:spPr>
          <a:xfrm>
            <a:off x="7459663" y="2819400"/>
            <a:ext cx="914400" cy="381000"/>
          </a:xfrm>
          <a:prstGeom prst="wedgeRoundRectCallout">
            <a:avLst>
              <a:gd name="adj1" fmla="val -80556"/>
              <a:gd name="adj2" fmla="val 16283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动压管</a:t>
            </a:r>
          </a:p>
        </p:txBody>
      </p:sp>
      <p:sp>
        <p:nvSpPr>
          <p:cNvPr id="1048758" name="AutoShape 20"/>
          <p:cNvSpPr/>
          <p:nvPr/>
        </p:nvSpPr>
        <p:spPr>
          <a:xfrm>
            <a:off x="152400" y="3352800"/>
            <a:ext cx="1371600" cy="381000"/>
          </a:xfrm>
          <a:prstGeom prst="wedgeRoundRectCallout">
            <a:avLst>
              <a:gd name="adj1" fmla="val 20602"/>
              <a:gd name="adj2" fmla="val 1904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差压变送器</a:t>
            </a:r>
          </a:p>
        </p:txBody>
      </p:sp>
      <p:sp>
        <p:nvSpPr>
          <p:cNvPr id="1048759" name="AutoShape 21"/>
          <p:cNvSpPr/>
          <p:nvPr/>
        </p:nvSpPr>
        <p:spPr>
          <a:xfrm>
            <a:off x="3352800" y="5410200"/>
            <a:ext cx="1371600" cy="381000"/>
          </a:xfrm>
          <a:prstGeom prst="wedgeRoundRectCallout">
            <a:avLst>
              <a:gd name="adj1" fmla="val -106481"/>
              <a:gd name="adj2" fmla="val -77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压力变送器</a:t>
            </a:r>
          </a:p>
        </p:txBody>
      </p:sp>
      <p:sp>
        <p:nvSpPr>
          <p:cNvPr id="1048760" name="AutoShape 22"/>
          <p:cNvSpPr/>
          <p:nvPr/>
        </p:nvSpPr>
        <p:spPr>
          <a:xfrm>
            <a:off x="2743200" y="6172200"/>
            <a:ext cx="1371600" cy="381000"/>
          </a:xfrm>
          <a:prstGeom prst="wedgeRoundRectCallout">
            <a:avLst>
              <a:gd name="adj1" fmla="val -86343"/>
              <a:gd name="adj2" fmla="val -187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温度变送器</a:t>
            </a:r>
          </a:p>
        </p:txBody>
      </p:sp>
      <p:sp>
        <p:nvSpPr>
          <p:cNvPr id="1048761" name="AutoShape 23"/>
          <p:cNvSpPr/>
          <p:nvPr/>
        </p:nvSpPr>
        <p:spPr>
          <a:xfrm>
            <a:off x="1447800" y="2895600"/>
            <a:ext cx="1371600" cy="381000"/>
          </a:xfrm>
          <a:prstGeom prst="wedgeRoundRectCallout">
            <a:avLst>
              <a:gd name="adj1" fmla="val -14815"/>
              <a:gd name="adj2" fmla="val 4129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反吹电磁阀</a:t>
            </a:r>
          </a:p>
        </p:txBody>
      </p:sp>
      <p:sp>
        <p:nvSpPr>
          <p:cNvPr id="1048762" name="Text Box 25"/>
          <p:cNvSpPr txBox="1"/>
          <p:nvPr/>
        </p:nvSpPr>
        <p:spPr>
          <a:xfrm>
            <a:off x="5827713" y="6186488"/>
            <a:ext cx="1447800" cy="366712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流速计算</a:t>
            </a:r>
          </a:p>
        </p:txBody>
      </p:sp>
      <p:sp>
        <p:nvSpPr>
          <p:cNvPr id="1048763" name="Text Box 26">
            <a:hlinkClick r:id="rId5" action="ppaction://hlinksldjump"/>
          </p:cNvPr>
          <p:cNvSpPr txBox="1"/>
          <p:nvPr/>
        </p:nvSpPr>
        <p:spPr>
          <a:xfrm>
            <a:off x="4413250" y="6176963"/>
            <a:ext cx="1143000" cy="369887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平台</a:t>
            </a:r>
          </a:p>
        </p:txBody>
      </p:sp>
      <p:pic>
        <p:nvPicPr>
          <p:cNvPr id="2097192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663" y="3552825"/>
            <a:ext cx="1695450" cy="330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65" name="文本框 1"/>
          <p:cNvSpPr txBox="1"/>
          <p:nvPr/>
        </p:nvSpPr>
        <p:spPr>
          <a:xfrm>
            <a:off x="5163185" y="180340"/>
            <a:ext cx="4095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水平垂直烟囱安装，</a:t>
            </a:r>
            <a:r>
              <a:rPr lang="en-US" altLang="zh-CN" b="1">
                <a:solidFill>
                  <a:srgbClr val="FF0000"/>
                </a:solidFill>
              </a:rPr>
              <a:t>H</a:t>
            </a:r>
            <a:r>
              <a:rPr lang="zh-CN" altLang="en-US" b="1">
                <a:solidFill>
                  <a:srgbClr val="FF0000"/>
                </a:solidFill>
              </a:rPr>
              <a:t>端正对流速方向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文本框 52225"/>
          <p:cNvSpPr txBox="1"/>
          <p:nvPr/>
        </p:nvSpPr>
        <p:spPr>
          <a:xfrm>
            <a:off x="1692275" y="908050"/>
            <a:ext cx="642937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77" name="文本框 52226"/>
          <p:cNvSpPr txBox="1"/>
          <p:nvPr/>
        </p:nvSpPr>
        <p:spPr>
          <a:xfrm>
            <a:off x="1547813" y="450850"/>
            <a:ext cx="63373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温度、压力、流速、粉尘接线原理</a:t>
            </a:r>
          </a:p>
        </p:txBody>
      </p:sp>
      <p:pic>
        <p:nvPicPr>
          <p:cNvPr id="2097201" name="图片 52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143"/>
            <a:ext cx="9144000" cy="508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78" name="文本框 1"/>
          <p:cNvSpPr txBox="1"/>
          <p:nvPr/>
        </p:nvSpPr>
        <p:spPr>
          <a:xfrm>
            <a:off x="8592185" y="1960880"/>
            <a:ext cx="551815" cy="398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</a:rPr>
              <a:t>粉尘地线一定要接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5" descr="未标题-3"/>
          <p:cNvPicPr>
            <a:picLocks noChangeAspect="1"/>
          </p:cNvPicPr>
          <p:nvPr/>
        </p:nvPicPr>
        <p:blipFill>
          <a:blip r:embed="rId2">
            <a:lum bright="6000" contrast="-6000"/>
          </a:blip>
          <a:stretch>
            <a:fillRect/>
          </a:stretch>
        </p:blipFill>
        <p:spPr>
          <a:xfrm>
            <a:off x="3133408" y="5567363"/>
            <a:ext cx="2971800" cy="139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79" name="Text Box 6"/>
          <p:cNvSpPr txBox="1"/>
          <p:nvPr/>
        </p:nvSpPr>
        <p:spPr>
          <a:xfrm>
            <a:off x="34925" y="476250"/>
            <a:ext cx="55340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HF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-DUST-100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激光后散色粉尘仪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780" name="Rectangle 9"/>
          <p:cNvSpPr/>
          <p:nvPr/>
        </p:nvSpPr>
        <p:spPr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3133725" cy="417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4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038" y="2565400"/>
            <a:ext cx="55626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81" name="AutoShape 17"/>
          <p:cNvSpPr/>
          <p:nvPr/>
        </p:nvSpPr>
        <p:spPr>
          <a:xfrm>
            <a:off x="5749925" y="4868864"/>
            <a:ext cx="228600" cy="482599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CFFFF"/>
          </a:solidFill>
          <a:ln w="127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82" name="Text Box 18"/>
          <p:cNvSpPr txBox="1"/>
          <p:nvPr/>
        </p:nvSpPr>
        <p:spPr>
          <a:xfrm>
            <a:off x="5445125" y="5351463"/>
            <a:ext cx="838200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吹扫风</a:t>
            </a:r>
          </a:p>
        </p:txBody>
      </p:sp>
      <p:sp>
        <p:nvSpPr>
          <p:cNvPr id="1048783" name="AutoShape 20"/>
          <p:cNvSpPr/>
          <p:nvPr/>
        </p:nvSpPr>
        <p:spPr>
          <a:xfrm>
            <a:off x="6372225" y="4787900"/>
            <a:ext cx="914400" cy="381000"/>
          </a:xfrm>
          <a:prstGeom prst="wedgeRoundRectCallout">
            <a:avLst>
              <a:gd name="adj1" fmla="val -55556"/>
              <a:gd name="adj2" fmla="val -292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</p:txBody>
      </p:sp>
      <p:sp>
        <p:nvSpPr>
          <p:cNvPr id="1048784" name="AutoShape 21"/>
          <p:cNvSpPr/>
          <p:nvPr/>
        </p:nvSpPr>
        <p:spPr>
          <a:xfrm>
            <a:off x="7667625" y="4787900"/>
            <a:ext cx="914400" cy="381000"/>
          </a:xfrm>
          <a:prstGeom prst="wedgeRoundRectCallout">
            <a:avLst>
              <a:gd name="adj1" fmla="val -52431"/>
              <a:gd name="adj2" fmla="val -292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光感器</a:t>
            </a:r>
          </a:p>
        </p:txBody>
      </p:sp>
      <p:sp>
        <p:nvSpPr>
          <p:cNvPr id="1048785" name="AutoShape 22"/>
          <p:cNvSpPr/>
          <p:nvPr/>
        </p:nvSpPr>
        <p:spPr>
          <a:xfrm>
            <a:off x="6600825" y="2349500"/>
            <a:ext cx="914400" cy="381000"/>
          </a:xfrm>
          <a:prstGeom prst="wedgeRoundRectCallout">
            <a:avLst>
              <a:gd name="adj1" fmla="val -7639"/>
              <a:gd name="adj2" fmla="val 17416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激光器</a:t>
            </a:r>
          </a:p>
        </p:txBody>
      </p:sp>
      <p:sp>
        <p:nvSpPr>
          <p:cNvPr id="1048786" name="Text Box 23">
            <a:hlinkClick r:id="rId5" action="ppaction://hlinksldjump"/>
          </p:cNvPr>
          <p:cNvSpPr txBox="1"/>
          <p:nvPr/>
        </p:nvSpPr>
        <p:spPr>
          <a:xfrm>
            <a:off x="6732588" y="6381750"/>
            <a:ext cx="1143000" cy="369888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平台</a:t>
            </a:r>
          </a:p>
        </p:txBody>
      </p:sp>
      <p:sp>
        <p:nvSpPr>
          <p:cNvPr id="1048787" name="文本框 1"/>
          <p:cNvSpPr txBox="1"/>
          <p:nvPr/>
        </p:nvSpPr>
        <p:spPr>
          <a:xfrm>
            <a:off x="349250" y="1292860"/>
            <a:ext cx="3862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</a:rPr>
              <a:t>水平垂直烟囱安装，注意激光不要被法兰和烟囱壁等挡住</a:t>
            </a: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2"/>
          <p:cNvGrpSpPr/>
          <p:nvPr/>
        </p:nvGrpSpPr>
        <p:grpSpPr>
          <a:xfrm>
            <a:off x="1403350" y="5157788"/>
            <a:ext cx="6321425" cy="889000"/>
            <a:chOff x="0" y="0"/>
            <a:chExt cx="3982" cy="560"/>
          </a:xfrm>
        </p:grpSpPr>
        <p:pic>
          <p:nvPicPr>
            <p:cNvPr id="2097157" name="矩形 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982" cy="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3" name="Text Box 4"/>
            <p:cNvSpPr txBox="1"/>
            <p:nvPr/>
          </p:nvSpPr>
          <p:spPr>
            <a:xfrm>
              <a:off x="13" y="13"/>
              <a:ext cx="396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4" name="Group 5"/>
          <p:cNvGrpSpPr/>
          <p:nvPr/>
        </p:nvGrpSpPr>
        <p:grpSpPr>
          <a:xfrm>
            <a:off x="1408113" y="3913188"/>
            <a:ext cx="6321425" cy="884237"/>
            <a:chOff x="0" y="0"/>
            <a:chExt cx="3982" cy="557"/>
          </a:xfrm>
        </p:grpSpPr>
        <p:pic>
          <p:nvPicPr>
            <p:cNvPr id="2097158" name="矩形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982" cy="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4" name="Text Box 7"/>
            <p:cNvSpPr txBox="1"/>
            <p:nvPr/>
          </p:nvSpPr>
          <p:spPr>
            <a:xfrm>
              <a:off x="13" y="10"/>
              <a:ext cx="396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5" name="Group 8"/>
          <p:cNvGrpSpPr/>
          <p:nvPr/>
        </p:nvGrpSpPr>
        <p:grpSpPr>
          <a:xfrm>
            <a:off x="1403350" y="2636838"/>
            <a:ext cx="6321425" cy="884237"/>
            <a:chOff x="0" y="0"/>
            <a:chExt cx="3982" cy="557"/>
          </a:xfrm>
        </p:grpSpPr>
        <p:pic>
          <p:nvPicPr>
            <p:cNvPr id="2097159" name="矩形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982" cy="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5" name="Text Box 10"/>
            <p:cNvSpPr txBox="1"/>
            <p:nvPr/>
          </p:nvSpPr>
          <p:spPr>
            <a:xfrm>
              <a:off x="13" y="10"/>
              <a:ext cx="396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                烟气监测设备安装时间节点</a:t>
              </a:r>
            </a:p>
          </p:txBody>
        </p:sp>
      </p:grpSp>
      <p:grpSp>
        <p:nvGrpSpPr>
          <p:cNvPr id="96" name="Group 11"/>
          <p:cNvGrpSpPr/>
          <p:nvPr/>
        </p:nvGrpSpPr>
        <p:grpSpPr>
          <a:xfrm>
            <a:off x="1331913" y="1412875"/>
            <a:ext cx="6315075" cy="882650"/>
            <a:chOff x="0" y="0"/>
            <a:chExt cx="3978" cy="556"/>
          </a:xfrm>
        </p:grpSpPr>
        <p:pic>
          <p:nvPicPr>
            <p:cNvPr id="2097160" name="矩形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978" cy="5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6" name="Text Box 13">
              <a:hlinkClick r:id="rId6" action="ppaction://hlinksldjump"/>
            </p:cNvPr>
            <p:cNvSpPr txBox="1"/>
            <p:nvPr/>
          </p:nvSpPr>
          <p:spPr>
            <a:xfrm>
              <a:off x="10" y="10"/>
              <a:ext cx="396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7" name="Group 14"/>
          <p:cNvGrpSpPr/>
          <p:nvPr/>
        </p:nvGrpSpPr>
        <p:grpSpPr>
          <a:xfrm>
            <a:off x="1657350" y="1219200"/>
            <a:ext cx="725488" cy="665163"/>
            <a:chOff x="0" y="0"/>
            <a:chExt cx="457" cy="419"/>
          </a:xfrm>
        </p:grpSpPr>
        <p:pic>
          <p:nvPicPr>
            <p:cNvPr id="2097161" name="圆角矩形 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57" cy="4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7" name="Text Box 16"/>
            <p:cNvSpPr txBox="1"/>
            <p:nvPr/>
          </p:nvSpPr>
          <p:spPr>
            <a:xfrm>
              <a:off x="31" y="39"/>
              <a:ext cx="391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8" name="Group 17"/>
          <p:cNvGrpSpPr/>
          <p:nvPr/>
        </p:nvGrpSpPr>
        <p:grpSpPr>
          <a:xfrm>
            <a:off x="1646238" y="2365375"/>
            <a:ext cx="736600" cy="658813"/>
            <a:chOff x="0" y="0"/>
            <a:chExt cx="464" cy="415"/>
          </a:xfrm>
        </p:grpSpPr>
        <p:pic>
          <p:nvPicPr>
            <p:cNvPr id="2097162" name="圆角矩形 1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464" cy="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8" name="Text Box 19"/>
            <p:cNvSpPr txBox="1"/>
            <p:nvPr/>
          </p:nvSpPr>
          <p:spPr>
            <a:xfrm>
              <a:off x="38" y="37"/>
              <a:ext cx="391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Group 20"/>
          <p:cNvGrpSpPr/>
          <p:nvPr/>
        </p:nvGrpSpPr>
        <p:grpSpPr>
          <a:xfrm>
            <a:off x="1657350" y="3717925"/>
            <a:ext cx="725488" cy="665163"/>
            <a:chOff x="0" y="0"/>
            <a:chExt cx="457" cy="419"/>
          </a:xfrm>
        </p:grpSpPr>
        <p:pic>
          <p:nvPicPr>
            <p:cNvPr id="2097163" name="圆角矩形 12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457" cy="4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19" name="Text Box 22"/>
            <p:cNvSpPr txBox="1"/>
            <p:nvPr/>
          </p:nvSpPr>
          <p:spPr>
            <a:xfrm>
              <a:off x="31" y="40"/>
              <a:ext cx="391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1646238" y="5005388"/>
            <a:ext cx="736600" cy="663575"/>
            <a:chOff x="0" y="0"/>
            <a:chExt cx="464" cy="418"/>
          </a:xfrm>
        </p:grpSpPr>
        <p:pic>
          <p:nvPicPr>
            <p:cNvPr id="2097164" name="圆角矩形 1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64" cy="4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620" name="Text Box 25"/>
            <p:cNvSpPr txBox="1"/>
            <p:nvPr/>
          </p:nvSpPr>
          <p:spPr>
            <a:xfrm>
              <a:off x="38" y="39"/>
              <a:ext cx="391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48621" name="TextBox 19"/>
          <p:cNvSpPr txBox="1"/>
          <p:nvPr/>
        </p:nvSpPr>
        <p:spPr>
          <a:xfrm>
            <a:off x="1838325" y="1323975"/>
            <a:ext cx="3571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2" name="Text Box 58"/>
          <p:cNvSpPr txBox="1"/>
          <p:nvPr/>
        </p:nvSpPr>
        <p:spPr>
          <a:xfrm>
            <a:off x="2628900" y="1557338"/>
            <a:ext cx="42529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烟气监测工程内容培训</a:t>
            </a:r>
          </a:p>
        </p:txBody>
      </p:sp>
      <p:sp>
        <p:nvSpPr>
          <p:cNvPr id="1048623" name="TextBox 24"/>
          <p:cNvSpPr txBox="1"/>
          <p:nvPr/>
        </p:nvSpPr>
        <p:spPr>
          <a:xfrm>
            <a:off x="1838325" y="2428875"/>
            <a:ext cx="357188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4" name="Text Box 58"/>
          <p:cNvSpPr txBox="1"/>
          <p:nvPr/>
        </p:nvSpPr>
        <p:spPr>
          <a:xfrm>
            <a:off x="2714625" y="4071938"/>
            <a:ext cx="42529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相互探讨环节</a:t>
            </a:r>
          </a:p>
        </p:txBody>
      </p:sp>
      <p:sp>
        <p:nvSpPr>
          <p:cNvPr id="1048625" name="Text Box 58"/>
          <p:cNvSpPr txBox="1"/>
          <p:nvPr/>
        </p:nvSpPr>
        <p:spPr>
          <a:xfrm>
            <a:off x="2714625" y="5357813"/>
            <a:ext cx="4252913" cy="4597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626" name="TextBox 28"/>
          <p:cNvSpPr txBox="1"/>
          <p:nvPr/>
        </p:nvSpPr>
        <p:spPr>
          <a:xfrm>
            <a:off x="1838325" y="3824288"/>
            <a:ext cx="35718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7" name="TextBox 29"/>
          <p:cNvSpPr txBox="1"/>
          <p:nvPr/>
        </p:nvSpPr>
        <p:spPr>
          <a:xfrm>
            <a:off x="1838325" y="5110163"/>
            <a:ext cx="35718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8" name="Text Box 58"/>
          <p:cNvSpPr txBox="1"/>
          <p:nvPr/>
        </p:nvSpPr>
        <p:spPr>
          <a:xfrm>
            <a:off x="7624763" y="219075"/>
            <a:ext cx="1038225" cy="4597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目录</a:t>
            </a:r>
          </a:p>
        </p:txBody>
      </p:sp>
    </p:spTree>
  </p:cSld>
  <p:clrMapOvr>
    <a:masterClrMapping/>
  </p:clrMapOvr>
  <p:transition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4" descr="G(XF`C%0]`H5D0SU]U9T3{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28638"/>
            <a:ext cx="3352800" cy="315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92" name="Text Box 5"/>
          <p:cNvSpPr txBox="1"/>
          <p:nvPr/>
        </p:nvSpPr>
        <p:spPr>
          <a:xfrm>
            <a:off x="0" y="0"/>
            <a:ext cx="480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伴热管线</a:t>
            </a:r>
          </a:p>
        </p:txBody>
      </p:sp>
      <p:sp>
        <p:nvSpPr>
          <p:cNvPr id="1048793" name="AutoShape 6"/>
          <p:cNvSpPr/>
          <p:nvPr/>
        </p:nvSpPr>
        <p:spPr>
          <a:xfrm>
            <a:off x="3843338" y="762000"/>
            <a:ext cx="1295400" cy="381000"/>
          </a:xfrm>
          <a:prstGeom prst="wedgeRoundRectCallout">
            <a:avLst>
              <a:gd name="adj1" fmla="val -174880"/>
              <a:gd name="adj2" fmla="val 3129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电源母线</a:t>
            </a:r>
          </a:p>
        </p:txBody>
      </p:sp>
      <p:sp>
        <p:nvSpPr>
          <p:cNvPr id="1048794" name="AutoShape 7"/>
          <p:cNvSpPr/>
          <p:nvPr/>
        </p:nvSpPr>
        <p:spPr>
          <a:xfrm>
            <a:off x="3767138" y="0"/>
            <a:ext cx="1447800" cy="381000"/>
          </a:xfrm>
          <a:prstGeom prst="wedgeRoundRectCallout">
            <a:avLst>
              <a:gd name="adj1" fmla="val -189366"/>
              <a:gd name="adj2" fmla="val 507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烟气输送管</a:t>
            </a:r>
          </a:p>
        </p:txBody>
      </p:sp>
      <p:sp>
        <p:nvSpPr>
          <p:cNvPr id="1048795" name="AutoShape 8"/>
          <p:cNvSpPr/>
          <p:nvPr/>
        </p:nvSpPr>
        <p:spPr>
          <a:xfrm>
            <a:off x="3690938" y="2362200"/>
            <a:ext cx="1447800" cy="381000"/>
          </a:xfrm>
          <a:prstGeom prst="wedgeRoundRectCallout">
            <a:avLst>
              <a:gd name="adj1" fmla="val -108880"/>
              <a:gd name="adj2" fmla="val -2916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保温层</a:t>
            </a:r>
          </a:p>
        </p:txBody>
      </p:sp>
      <p:sp>
        <p:nvSpPr>
          <p:cNvPr id="1048796" name="AutoShape 9"/>
          <p:cNvSpPr/>
          <p:nvPr/>
        </p:nvSpPr>
        <p:spPr>
          <a:xfrm>
            <a:off x="3767138" y="3124200"/>
            <a:ext cx="1447800" cy="381000"/>
          </a:xfrm>
          <a:prstGeom prst="wedgeRoundRectCallout">
            <a:avLst>
              <a:gd name="adj1" fmla="val -83005"/>
              <a:gd name="adj2" fmla="val -1245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防水层</a:t>
            </a:r>
          </a:p>
        </p:txBody>
      </p:sp>
      <p:sp>
        <p:nvSpPr>
          <p:cNvPr id="1048797" name="AutoShape 10"/>
          <p:cNvSpPr/>
          <p:nvPr/>
        </p:nvSpPr>
        <p:spPr>
          <a:xfrm>
            <a:off x="3995738" y="1524000"/>
            <a:ext cx="914400" cy="381000"/>
          </a:xfrm>
          <a:prstGeom prst="wedgeRoundRectCallout">
            <a:avLst>
              <a:gd name="adj1" fmla="val -224829"/>
              <a:gd name="adj2" fmla="val 138750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发热丝</a:t>
            </a:r>
          </a:p>
        </p:txBody>
      </p:sp>
      <p:sp>
        <p:nvSpPr>
          <p:cNvPr id="1048798" name="Text Box 11">
            <a:hlinkClick r:id="rId3" action="ppaction://hlinksldjump"/>
          </p:cNvPr>
          <p:cNvSpPr txBox="1"/>
          <p:nvPr/>
        </p:nvSpPr>
        <p:spPr>
          <a:xfrm>
            <a:off x="6877050" y="6310313"/>
            <a:ext cx="1143000" cy="369887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平台</a:t>
            </a:r>
          </a:p>
        </p:txBody>
      </p:sp>
      <p:sp>
        <p:nvSpPr>
          <p:cNvPr id="1048799" name="Text Box 12"/>
          <p:cNvSpPr txBox="1"/>
          <p:nvPr/>
        </p:nvSpPr>
        <p:spPr>
          <a:xfrm>
            <a:off x="5867400" y="173990"/>
            <a:ext cx="2971800" cy="5908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 恒功率加热原理：两根平行绝缘铜线作为电源母线，每隔一个发热节长依次与电源母线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a-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b-a-b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交替循环连接，在每节点间形成连续的并联电阻，母线接上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220V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电源，各并联电阻发热。 </a:t>
            </a:r>
            <a:b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、敷设伴热管时要求不能有直角弯和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形弯以及倾斜向上，管线倾斜度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≥5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°，弯度需大于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120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、安装时平台和机柜里伴热管的加热带需留长一点（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米以上，节点需在伴热管外部）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、目前公司发的伴热管均为双管，一为采样一为标定，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管均接在采样探头的采样球阀上，另外一端接机柜的标气和样气口</a:t>
            </a:r>
          </a:p>
        </p:txBody>
      </p:sp>
      <p:pic>
        <p:nvPicPr>
          <p:cNvPr id="2097208" name="图片 32779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6338"/>
            <a:ext cx="5867400" cy="314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ext Box 4"/>
          <p:cNvSpPr txBox="1"/>
          <p:nvPr/>
        </p:nvSpPr>
        <p:spPr>
          <a:xfrm>
            <a:off x="47625" y="276225"/>
            <a:ext cx="5410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CEMS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机柜</a:t>
            </a:r>
          </a:p>
        </p:txBody>
      </p:sp>
      <p:sp>
        <p:nvSpPr>
          <p:cNvPr id="1048801" name="Text Box 18"/>
          <p:cNvSpPr txBox="1"/>
          <p:nvPr/>
        </p:nvSpPr>
        <p:spPr>
          <a:xfrm>
            <a:off x="228600" y="990600"/>
            <a:ext cx="3581400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CEMS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机柜采用三侧均可打开门的设计方式。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前面板钢化玻璃透明面板，方便观察设备运行。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左侧面全开，预处理面板与电气部分方便维护。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后面门打开方便安装系统排水、排气、数据输出接口。</a:t>
            </a:r>
          </a:p>
        </p:txBody>
      </p:sp>
      <p:sp>
        <p:nvSpPr>
          <p:cNvPr id="1048802" name="Text Box 21">
            <a:hlinkClick r:id="rId2" action="ppaction://hlinksldjump"/>
          </p:cNvPr>
          <p:cNvSpPr txBox="1"/>
          <p:nvPr/>
        </p:nvSpPr>
        <p:spPr>
          <a:xfrm>
            <a:off x="6578600" y="6394450"/>
            <a:ext cx="1143000" cy="369888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803" name="文本框 1"/>
          <p:cNvSpPr txBox="1"/>
          <p:nvPr/>
        </p:nvSpPr>
        <p:spPr>
          <a:xfrm>
            <a:off x="47625" y="6394133"/>
            <a:ext cx="39449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机柜尺寸：宽730*深530*高1860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mm</a:t>
            </a:r>
          </a:p>
        </p:txBody>
      </p:sp>
      <p:pic>
        <p:nvPicPr>
          <p:cNvPr id="209720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95" y="1297940"/>
            <a:ext cx="4523740" cy="4625340"/>
          </a:xfrm>
          <a:prstGeom prst="rect">
            <a:avLst/>
          </a:prstGeom>
        </p:spPr>
      </p:pic>
      <p:pic>
        <p:nvPicPr>
          <p:cNvPr id="209721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15" y="3276600"/>
            <a:ext cx="4232910" cy="286639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ext Box 4"/>
          <p:cNvSpPr txBox="1"/>
          <p:nvPr/>
        </p:nvSpPr>
        <p:spPr>
          <a:xfrm>
            <a:off x="47625" y="276225"/>
            <a:ext cx="5410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CEMS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新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机柜</a:t>
            </a:r>
          </a:p>
        </p:txBody>
      </p:sp>
      <p:sp>
        <p:nvSpPr>
          <p:cNvPr id="1048805" name="Text Box 18"/>
          <p:cNvSpPr txBox="1"/>
          <p:nvPr/>
        </p:nvSpPr>
        <p:spPr>
          <a:xfrm>
            <a:off x="228600" y="990600"/>
            <a:ext cx="872807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为适应新标准（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HJ75/76-2017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），机柜、分析仪、采样探头、上位机软件等做了部分升级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、增加湿度和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NOx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转换器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、上位机软件升级（增加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个温度查询、系统状态、维护周期等）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、实现软件与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PLC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通讯，，增加软件状态功能；</a:t>
            </a:r>
            <a:r>
              <a:rPr lang="zh-CN" altLang="en-US" dirty="0">
                <a:sym typeface="+mn-ea"/>
              </a:rPr>
              <a:t>取消前面板手动电气操作由上位机软件控制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、探头反吹由经伴热管反吹改为直接吹扫探头（采样球阀和反吹电磁阀移至采样探头内）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、增加全程标定功能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、反吹时间等可在上位机软件中修改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、细化日志功能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可扩展功能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4~20mA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输出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、自动标定（不建议使用）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、开关量输出（报警、动作等）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、湿度大的现场可改为加磷酸系统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、其它</a:t>
            </a:r>
          </a:p>
        </p:txBody>
      </p:sp>
      <p:sp>
        <p:nvSpPr>
          <p:cNvPr id="1048806" name="Text Box 21">
            <a:hlinkClick r:id="rId2" action="ppaction://hlinksldjump"/>
          </p:cNvPr>
          <p:cNvSpPr txBox="1"/>
          <p:nvPr/>
        </p:nvSpPr>
        <p:spPr>
          <a:xfrm>
            <a:off x="6578600" y="6394450"/>
            <a:ext cx="1143000" cy="369888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ext Box 21">
            <a:hlinkClick r:id="rId2" action="ppaction://hlinksldjump"/>
          </p:cNvPr>
          <p:cNvSpPr txBox="1"/>
          <p:nvPr/>
        </p:nvSpPr>
        <p:spPr>
          <a:xfrm>
            <a:off x="7983538" y="6421438"/>
            <a:ext cx="1143000" cy="369887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808" name="文本框 23"/>
          <p:cNvSpPr txBox="1"/>
          <p:nvPr/>
        </p:nvSpPr>
        <p:spPr>
          <a:xfrm>
            <a:off x="8239760" y="536575"/>
            <a:ext cx="630238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侧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面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实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物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</a:p>
        </p:txBody>
      </p:sp>
      <p:sp>
        <p:nvSpPr>
          <p:cNvPr id="1048809" name="AutoShape 10"/>
          <p:cNvSpPr/>
          <p:nvPr/>
        </p:nvSpPr>
        <p:spPr>
          <a:xfrm>
            <a:off x="2732088" y="1108075"/>
            <a:ext cx="1371600" cy="381000"/>
          </a:xfrm>
          <a:prstGeom prst="wedgeRoundRectCallout">
            <a:avLst>
              <a:gd name="adj1" fmla="val 82060"/>
              <a:gd name="adj2" fmla="val 400000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预处理电气</a:t>
            </a:r>
          </a:p>
        </p:txBody>
      </p:sp>
      <p:pic>
        <p:nvPicPr>
          <p:cNvPr id="209721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40" y="888365"/>
            <a:ext cx="2764790" cy="5902960"/>
          </a:xfrm>
          <a:prstGeom prst="rect">
            <a:avLst/>
          </a:prstGeom>
        </p:spPr>
      </p:pic>
      <p:sp>
        <p:nvSpPr>
          <p:cNvPr id="1048810" name="矩形标注 2"/>
          <p:cNvSpPr/>
          <p:nvPr/>
        </p:nvSpPr>
        <p:spPr>
          <a:xfrm>
            <a:off x="315595" y="256540"/>
            <a:ext cx="914400" cy="418465"/>
          </a:xfrm>
          <a:prstGeom prst="wedgeRectCallout">
            <a:avLst>
              <a:gd name="adj1" fmla="val 205763"/>
              <a:gd name="adj2" fmla="val 1915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伴热管</a:t>
            </a:r>
          </a:p>
        </p:txBody>
      </p:sp>
      <p:sp>
        <p:nvSpPr>
          <p:cNvPr id="1048811" name="矩形标注 3"/>
          <p:cNvSpPr/>
          <p:nvPr/>
        </p:nvSpPr>
        <p:spPr>
          <a:xfrm>
            <a:off x="6350000" y="1108075"/>
            <a:ext cx="1137920" cy="631825"/>
          </a:xfrm>
          <a:prstGeom prst="wedgeRectCallout">
            <a:avLst>
              <a:gd name="adj1" fmla="val -243694"/>
              <a:gd name="adj2" fmla="val 535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至配电箱接线端子</a:t>
            </a:r>
          </a:p>
        </p:txBody>
      </p:sp>
      <p:sp>
        <p:nvSpPr>
          <p:cNvPr id="1048812" name="矩形标注 4"/>
          <p:cNvSpPr/>
          <p:nvPr/>
        </p:nvSpPr>
        <p:spPr>
          <a:xfrm>
            <a:off x="315595" y="1070610"/>
            <a:ext cx="1595120" cy="418465"/>
          </a:xfrm>
          <a:prstGeom prst="wedgeRectCallout">
            <a:avLst>
              <a:gd name="adj1" fmla="val 96536"/>
              <a:gd name="adj2" fmla="val 241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标气样气接口</a:t>
            </a:r>
          </a:p>
        </p:txBody>
      </p:sp>
      <p:sp>
        <p:nvSpPr>
          <p:cNvPr id="1048813" name="矩形标注 5"/>
          <p:cNvSpPr/>
          <p:nvPr/>
        </p:nvSpPr>
        <p:spPr>
          <a:xfrm>
            <a:off x="315595" y="1665605"/>
            <a:ext cx="1206500" cy="418465"/>
          </a:xfrm>
          <a:prstGeom prst="wedgeRectCallout">
            <a:avLst>
              <a:gd name="adj1" fmla="val 192526"/>
              <a:gd name="adj2" fmla="val 1616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防雷模块</a:t>
            </a:r>
          </a:p>
        </p:txBody>
      </p:sp>
      <p:sp>
        <p:nvSpPr>
          <p:cNvPr id="1048814" name="矩形标注 6"/>
          <p:cNvSpPr/>
          <p:nvPr/>
        </p:nvSpPr>
        <p:spPr>
          <a:xfrm>
            <a:off x="315595" y="2330450"/>
            <a:ext cx="1207135" cy="418465"/>
          </a:xfrm>
          <a:prstGeom prst="wedgeRectCallout">
            <a:avLst>
              <a:gd name="adj1" fmla="val 196396"/>
              <a:gd name="adj2" fmla="val 1583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开关电源</a:t>
            </a:r>
          </a:p>
        </p:txBody>
      </p:sp>
      <p:sp>
        <p:nvSpPr>
          <p:cNvPr id="1048815" name="矩形标注 7"/>
          <p:cNvSpPr/>
          <p:nvPr/>
        </p:nvSpPr>
        <p:spPr>
          <a:xfrm>
            <a:off x="315595" y="2991485"/>
            <a:ext cx="914400" cy="418465"/>
          </a:xfrm>
          <a:prstGeom prst="wedgeRectCallout">
            <a:avLst>
              <a:gd name="adj1" fmla="val 338125"/>
              <a:gd name="adj2" fmla="val 354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PLC</a:t>
            </a:r>
          </a:p>
        </p:txBody>
      </p:sp>
      <p:sp>
        <p:nvSpPr>
          <p:cNvPr id="1048816" name="矩形标注 8"/>
          <p:cNvSpPr/>
          <p:nvPr/>
        </p:nvSpPr>
        <p:spPr>
          <a:xfrm>
            <a:off x="315595" y="3630295"/>
            <a:ext cx="1400810" cy="418465"/>
          </a:xfrm>
          <a:prstGeom prst="wedgeRectCallout">
            <a:avLst>
              <a:gd name="adj1" fmla="val 169628"/>
              <a:gd name="adj2" fmla="val 751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中间继电器</a:t>
            </a:r>
          </a:p>
        </p:txBody>
      </p:sp>
      <p:sp>
        <p:nvSpPr>
          <p:cNvPr id="1048817" name="矩形标注 9"/>
          <p:cNvSpPr/>
          <p:nvPr/>
        </p:nvSpPr>
        <p:spPr>
          <a:xfrm>
            <a:off x="315595" y="4289425"/>
            <a:ext cx="1400810" cy="418465"/>
          </a:xfrm>
          <a:prstGeom prst="wedgeRectCallout">
            <a:avLst>
              <a:gd name="adj1" fmla="val 210244"/>
              <a:gd name="adj2" fmla="val -674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ADAM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模块</a:t>
            </a:r>
          </a:p>
        </p:txBody>
      </p:sp>
      <p:sp>
        <p:nvSpPr>
          <p:cNvPr id="1048818" name="矩形标注 29"/>
          <p:cNvSpPr/>
          <p:nvPr/>
        </p:nvSpPr>
        <p:spPr>
          <a:xfrm>
            <a:off x="315595" y="5098415"/>
            <a:ext cx="1400810" cy="418465"/>
          </a:xfrm>
          <a:prstGeom prst="wedgeRectCallout">
            <a:avLst>
              <a:gd name="adj1" fmla="val 113916"/>
              <a:gd name="adj2" fmla="val -75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过滤器</a:t>
            </a:r>
          </a:p>
        </p:txBody>
      </p:sp>
      <p:sp>
        <p:nvSpPr>
          <p:cNvPr id="1048819" name="矩形标注 36"/>
          <p:cNvSpPr/>
          <p:nvPr/>
        </p:nvSpPr>
        <p:spPr>
          <a:xfrm>
            <a:off x="6350000" y="2330450"/>
            <a:ext cx="1163955" cy="418465"/>
          </a:xfrm>
          <a:prstGeom prst="wedgeRectCallout">
            <a:avLst>
              <a:gd name="adj1" fmla="val -245035"/>
              <a:gd name="adj2" fmla="val -11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N&amp;L</a:t>
            </a:r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线排</a:t>
            </a:r>
          </a:p>
        </p:txBody>
      </p:sp>
      <p:sp>
        <p:nvSpPr>
          <p:cNvPr id="1048820" name="矩形标注 37"/>
          <p:cNvSpPr/>
          <p:nvPr/>
        </p:nvSpPr>
        <p:spPr>
          <a:xfrm>
            <a:off x="6350000" y="2991485"/>
            <a:ext cx="1544320" cy="418465"/>
          </a:xfrm>
          <a:prstGeom prst="wedgeRectCallout">
            <a:avLst>
              <a:gd name="adj1" fmla="val -169572"/>
              <a:gd name="adj2" fmla="val 419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DC24V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线排</a:t>
            </a:r>
          </a:p>
        </p:txBody>
      </p:sp>
      <p:sp>
        <p:nvSpPr>
          <p:cNvPr id="1048821" name="矩形标注 38"/>
          <p:cNvSpPr/>
          <p:nvPr/>
        </p:nvSpPr>
        <p:spPr>
          <a:xfrm>
            <a:off x="6664325" y="3630295"/>
            <a:ext cx="1417955" cy="418465"/>
          </a:xfrm>
          <a:prstGeom prst="wedgeRectCallout">
            <a:avLst>
              <a:gd name="adj1" fmla="val -198445"/>
              <a:gd name="adj2" fmla="val 653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固态继电器</a:t>
            </a:r>
          </a:p>
        </p:txBody>
      </p:sp>
      <p:sp>
        <p:nvSpPr>
          <p:cNvPr id="1048822" name="矩形标注 39"/>
          <p:cNvSpPr/>
          <p:nvPr/>
        </p:nvSpPr>
        <p:spPr>
          <a:xfrm>
            <a:off x="6376670" y="4289425"/>
            <a:ext cx="1391285" cy="418465"/>
          </a:xfrm>
          <a:prstGeom prst="wedgeRectCallout">
            <a:avLst>
              <a:gd name="adj1" fmla="val -180442"/>
              <a:gd name="adj2" fmla="val 1284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冷凝器接线</a:t>
            </a:r>
          </a:p>
        </p:txBody>
      </p:sp>
      <p:sp>
        <p:nvSpPr>
          <p:cNvPr id="1048823" name="矩形标注 40"/>
          <p:cNvSpPr/>
          <p:nvPr/>
        </p:nvSpPr>
        <p:spPr>
          <a:xfrm>
            <a:off x="6376670" y="5098415"/>
            <a:ext cx="1163955" cy="418465"/>
          </a:xfrm>
          <a:prstGeom prst="wedgeRectCallout">
            <a:avLst>
              <a:gd name="adj1" fmla="val -199645"/>
              <a:gd name="adj2" fmla="val 1319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采样泵</a:t>
            </a:r>
          </a:p>
        </p:txBody>
      </p:sp>
      <p:sp>
        <p:nvSpPr>
          <p:cNvPr id="1048824" name="矩形标注 41"/>
          <p:cNvSpPr/>
          <p:nvPr/>
        </p:nvSpPr>
        <p:spPr>
          <a:xfrm>
            <a:off x="3286125" y="256540"/>
            <a:ext cx="1163955" cy="418465"/>
          </a:xfrm>
          <a:prstGeom prst="wedgeRectCallout">
            <a:avLst>
              <a:gd name="adj1" fmla="val -46726"/>
              <a:gd name="adj2" fmla="val 2880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电源进线</a:t>
            </a:r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图片 2" descr="C:\Users\Administrator\Desktop\微信图片_20181108154816.png微信图片_201811081548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9410" y="1847215"/>
            <a:ext cx="4750435" cy="3985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25" name="AutoShape 12"/>
          <p:cNvSpPr/>
          <p:nvPr/>
        </p:nvSpPr>
        <p:spPr>
          <a:xfrm>
            <a:off x="127318" y="2499360"/>
            <a:ext cx="1501775" cy="354013"/>
          </a:xfrm>
          <a:prstGeom prst="wedgeRoundRectCallout">
            <a:avLst>
              <a:gd name="adj1" fmla="val 108160"/>
              <a:gd name="adj2" fmla="val 147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漏保</a:t>
            </a:r>
          </a:p>
        </p:txBody>
      </p:sp>
      <p:sp>
        <p:nvSpPr>
          <p:cNvPr id="1048826" name="AutoShape 12"/>
          <p:cNvSpPr/>
          <p:nvPr/>
        </p:nvSpPr>
        <p:spPr>
          <a:xfrm>
            <a:off x="4112578" y="984250"/>
            <a:ext cx="1501775" cy="354013"/>
          </a:xfrm>
          <a:prstGeom prst="wedgeRoundRectCallout">
            <a:avLst>
              <a:gd name="adj1" fmla="val -29640"/>
              <a:gd name="adj2" fmla="val 403811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线排</a:t>
            </a:r>
          </a:p>
        </p:txBody>
      </p:sp>
      <p:sp>
        <p:nvSpPr>
          <p:cNvPr id="1048827" name="AutoShape 12"/>
          <p:cNvSpPr/>
          <p:nvPr/>
        </p:nvSpPr>
        <p:spPr>
          <a:xfrm>
            <a:off x="2137728" y="984250"/>
            <a:ext cx="1501775" cy="354013"/>
          </a:xfrm>
          <a:prstGeom prst="wedgeRoundRectCallout">
            <a:avLst>
              <a:gd name="adj1" fmla="val 83932"/>
              <a:gd name="adj2" fmla="val 431972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线排</a:t>
            </a:r>
          </a:p>
        </p:txBody>
      </p:sp>
      <p:sp>
        <p:nvSpPr>
          <p:cNvPr id="1048828" name="文本框 6"/>
          <p:cNvSpPr txBox="1"/>
          <p:nvPr/>
        </p:nvSpPr>
        <p:spPr>
          <a:xfrm>
            <a:off x="7938" y="142875"/>
            <a:ext cx="550862" cy="27082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配电箱实物图</a:t>
            </a:r>
          </a:p>
        </p:txBody>
      </p:sp>
      <p:sp>
        <p:nvSpPr>
          <p:cNvPr id="1048829" name="Text Box 21">
            <a:hlinkClick r:id="rId3" action="ppaction://hlinksldjump"/>
          </p:cNvPr>
          <p:cNvSpPr txBox="1"/>
          <p:nvPr/>
        </p:nvSpPr>
        <p:spPr>
          <a:xfrm>
            <a:off x="8255" y="6373178"/>
            <a:ext cx="1143000" cy="369887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830" name="文本框 7"/>
          <p:cNvSpPr txBox="1"/>
          <p:nvPr/>
        </p:nvSpPr>
        <p:spPr>
          <a:xfrm>
            <a:off x="6443663" y="984250"/>
            <a:ext cx="2700337" cy="3599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号码管标识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JR-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中间继电器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K-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空开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SW-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开关电源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U-PLC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SSR-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固态继电器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H-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防雷模块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CZ-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三角插座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TC-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温控器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S-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报警指示灯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AN-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按钮开关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SB-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漏保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X4:1:2 ---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      X4:</a:t>
            </a:r>
            <a:r>
              <a:rPr lang="zh-CN" altLang="zh-CN" sz="1400"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1400">
                <a:latin typeface="Arial" panose="020B0604020202020204" pitchFamily="34" charset="0"/>
                <a:ea typeface="宋体" panose="02010600030101010101" pitchFamily="2" charset="-122"/>
              </a:rPr>
              <a:t>排端子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      1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：第一个端子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       2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：下端子（</a:t>
            </a:r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为上端子）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95" y="1019175"/>
            <a:ext cx="7162800" cy="4819650"/>
          </a:xfrm>
          <a:prstGeom prst="rect">
            <a:avLst/>
          </a:prstGeom>
        </p:spPr>
      </p:pic>
      <p:sp>
        <p:nvSpPr>
          <p:cNvPr id="1048836" name="AutoShape 12"/>
          <p:cNvSpPr/>
          <p:nvPr/>
        </p:nvSpPr>
        <p:spPr>
          <a:xfrm>
            <a:off x="3048953" y="490855"/>
            <a:ext cx="1501775" cy="354013"/>
          </a:xfrm>
          <a:prstGeom prst="wedgeRoundRectCallout">
            <a:avLst>
              <a:gd name="adj1" fmla="val 129471"/>
              <a:gd name="adj2" fmla="val 33564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线排</a:t>
            </a:r>
          </a:p>
        </p:txBody>
      </p:sp>
      <p:sp>
        <p:nvSpPr>
          <p:cNvPr id="1048837" name="AutoShape 12"/>
          <p:cNvSpPr/>
          <p:nvPr/>
        </p:nvSpPr>
        <p:spPr>
          <a:xfrm>
            <a:off x="6835140" y="490855"/>
            <a:ext cx="1960880" cy="354330"/>
          </a:xfrm>
          <a:prstGeom prst="wedgeRoundRectCallout">
            <a:avLst>
              <a:gd name="adj1" fmla="val -27991"/>
              <a:gd name="adj2" fmla="val 300134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至机柜接线（强电）</a:t>
            </a:r>
          </a:p>
        </p:txBody>
      </p:sp>
      <p:sp>
        <p:nvSpPr>
          <p:cNvPr id="1048838" name="AutoShape 12"/>
          <p:cNvSpPr/>
          <p:nvPr/>
        </p:nvSpPr>
        <p:spPr>
          <a:xfrm>
            <a:off x="4912678" y="490855"/>
            <a:ext cx="1501775" cy="354013"/>
          </a:xfrm>
          <a:prstGeom prst="wedgeRoundRectCallout">
            <a:avLst>
              <a:gd name="adj1" fmla="val 36828"/>
              <a:gd name="adj2" fmla="val 331882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线排</a:t>
            </a:r>
          </a:p>
        </p:txBody>
      </p:sp>
      <p:sp>
        <p:nvSpPr>
          <p:cNvPr id="1048839" name="AutoShape 12"/>
          <p:cNvSpPr/>
          <p:nvPr/>
        </p:nvSpPr>
        <p:spPr>
          <a:xfrm>
            <a:off x="1941830" y="6332855"/>
            <a:ext cx="1776095" cy="354330"/>
          </a:xfrm>
          <a:prstGeom prst="wedgeRoundRectCallout">
            <a:avLst>
              <a:gd name="adj1" fmla="val 72667"/>
              <a:gd name="adj2" fmla="val -587992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湿度电源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&amp;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信号</a:t>
            </a:r>
          </a:p>
        </p:txBody>
      </p:sp>
      <p:sp>
        <p:nvSpPr>
          <p:cNvPr id="1048840" name="AutoShape 12"/>
          <p:cNvSpPr/>
          <p:nvPr/>
        </p:nvSpPr>
        <p:spPr>
          <a:xfrm>
            <a:off x="1440498" y="490855"/>
            <a:ext cx="1501775" cy="354013"/>
          </a:xfrm>
          <a:prstGeom prst="wedgeRoundRectCallout">
            <a:avLst>
              <a:gd name="adj1" fmla="val 36828"/>
              <a:gd name="adj2" fmla="val 311972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防雷模块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41" name="AutoShape 12"/>
          <p:cNvSpPr/>
          <p:nvPr/>
        </p:nvSpPr>
        <p:spPr>
          <a:xfrm>
            <a:off x="3821430" y="6332855"/>
            <a:ext cx="1664335" cy="354330"/>
          </a:xfrm>
          <a:prstGeom prst="wedgeRoundRectCallout">
            <a:avLst>
              <a:gd name="adj1" fmla="val 25665"/>
              <a:gd name="adj2" fmla="val -548654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至温压流（反吹）</a:t>
            </a:r>
          </a:p>
        </p:txBody>
      </p:sp>
      <p:sp>
        <p:nvSpPr>
          <p:cNvPr id="1048842" name="AutoShape 12"/>
          <p:cNvSpPr/>
          <p:nvPr/>
        </p:nvSpPr>
        <p:spPr>
          <a:xfrm>
            <a:off x="5588318" y="6332855"/>
            <a:ext cx="1501775" cy="354013"/>
          </a:xfrm>
          <a:prstGeom prst="wedgeRoundRectCallout">
            <a:avLst>
              <a:gd name="adj1" fmla="val -18731"/>
              <a:gd name="adj2" fmla="val -580044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至采样探头</a:t>
            </a:r>
          </a:p>
        </p:txBody>
      </p:sp>
      <p:sp>
        <p:nvSpPr>
          <p:cNvPr id="1048843" name="AutoShape 12"/>
          <p:cNvSpPr/>
          <p:nvPr/>
        </p:nvSpPr>
        <p:spPr>
          <a:xfrm>
            <a:off x="7089775" y="6332855"/>
            <a:ext cx="2011680" cy="354330"/>
          </a:xfrm>
          <a:prstGeom prst="wedgeRoundRectCallout">
            <a:avLst>
              <a:gd name="adj1" fmla="val -22452"/>
              <a:gd name="adj2" fmla="val -548654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至机柜接线（信号）</a:t>
            </a:r>
          </a:p>
        </p:txBody>
      </p:sp>
      <p:sp>
        <p:nvSpPr>
          <p:cNvPr id="1048844" name="AutoShape 12"/>
          <p:cNvSpPr/>
          <p:nvPr/>
        </p:nvSpPr>
        <p:spPr>
          <a:xfrm>
            <a:off x="63500" y="6332855"/>
            <a:ext cx="1775460" cy="354330"/>
          </a:xfrm>
          <a:prstGeom prst="wedgeRoundRectCallout">
            <a:avLst>
              <a:gd name="adj1" fmla="val 135228"/>
              <a:gd name="adj2" fmla="val -584050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至温压流（信号）</a:t>
            </a:r>
          </a:p>
        </p:txBody>
      </p:sp>
      <p:sp>
        <p:nvSpPr>
          <p:cNvPr id="1048845" name="AutoShape 12"/>
          <p:cNvSpPr/>
          <p:nvPr/>
        </p:nvSpPr>
        <p:spPr>
          <a:xfrm>
            <a:off x="63183" y="5207635"/>
            <a:ext cx="1501775" cy="354013"/>
          </a:xfrm>
          <a:prstGeom prst="wedgeRoundRectCallout">
            <a:avLst>
              <a:gd name="adj1" fmla="val 116490"/>
              <a:gd name="adj2" fmla="val -24999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至粉尘仪</a:t>
            </a:r>
          </a:p>
        </p:txBody>
      </p:sp>
      <p:sp>
        <p:nvSpPr>
          <p:cNvPr id="1048846" name="文本框 6"/>
          <p:cNvSpPr txBox="1"/>
          <p:nvPr/>
        </p:nvSpPr>
        <p:spPr>
          <a:xfrm>
            <a:off x="396240" y="1019175"/>
            <a:ext cx="551815" cy="27082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配电箱现场接线图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Text Box 4">
            <a:hlinkClick r:id="rId2" action="ppaction://hlinksldjump"/>
          </p:cNvPr>
          <p:cNvSpPr txBox="1"/>
          <p:nvPr/>
        </p:nvSpPr>
        <p:spPr>
          <a:xfrm>
            <a:off x="5003800" y="6381750"/>
            <a:ext cx="1143000" cy="441325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848" name="Text Box 5"/>
          <p:cNvSpPr txBox="1"/>
          <p:nvPr/>
        </p:nvSpPr>
        <p:spPr>
          <a:xfrm>
            <a:off x="179388" y="765175"/>
            <a:ext cx="1443037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工控机</a:t>
            </a:r>
          </a:p>
        </p:txBody>
      </p:sp>
      <p:sp>
        <p:nvSpPr>
          <p:cNvPr id="1048849" name="Text Box 6">
            <a:hlinkClick r:id="rId3" action="ppaction://hlinksldjump"/>
          </p:cNvPr>
          <p:cNvSpPr txBox="1"/>
          <p:nvPr/>
        </p:nvSpPr>
        <p:spPr>
          <a:xfrm>
            <a:off x="6445250" y="6381750"/>
            <a:ext cx="1143000" cy="441325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机柜</a:t>
            </a:r>
          </a:p>
        </p:txBody>
      </p:sp>
      <p:sp>
        <p:nvSpPr>
          <p:cNvPr id="1048850" name="Text Box 8"/>
          <p:cNvSpPr txBox="1"/>
          <p:nvPr/>
        </p:nvSpPr>
        <p:spPr>
          <a:xfrm>
            <a:off x="228600" y="1676400"/>
            <a:ext cx="2971800" cy="258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工控机主要用于设备监测数据的显示、变化曲线描绘、历史数据存储、报表输出。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其输出接口有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DB9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USB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。信号输出为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RS232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模式。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数据上传支持国家协议及各种地方协议。</a:t>
            </a:r>
          </a:p>
        </p:txBody>
      </p:sp>
      <p:sp>
        <p:nvSpPr>
          <p:cNvPr id="1048851" name="AutoShape 10" descr="OMD5[YWT{)_DJG]$]&lt;A]D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52" name="AutoShape 11" descr="OMD5[YWT{)_DJG]$]&lt;A]D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53" name="AutoShape 12" descr="OMD5[YWT{)_DJG]$]&lt;A]D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54" name="AutoShape 13" descr="OMD5[YWT{)_DJG]$]&lt;A]D"/>
          <p:cNvSpPr>
            <a:spLocks noChangeAspect="1"/>
          </p:cNvSpPr>
          <p:nvPr/>
        </p:nvSpPr>
        <p:spPr>
          <a:xfrm>
            <a:off x="3695700" y="12192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55" name="AutoShape 14" descr="OMD5[YWT{)_DJG]$]&lt;A]D"/>
          <p:cNvSpPr>
            <a:spLocks noChangeAspect="1"/>
          </p:cNvSpPr>
          <p:nvPr/>
        </p:nvSpPr>
        <p:spPr>
          <a:xfrm>
            <a:off x="1422400" y="56007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60000">
            <a:off x="5371465" y="2350770"/>
            <a:ext cx="1581150" cy="4323715"/>
          </a:xfrm>
          <a:prstGeom prst="rect">
            <a:avLst/>
          </a:prstGeom>
        </p:spPr>
      </p:pic>
      <p:pic>
        <p:nvPicPr>
          <p:cNvPr id="209721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6350"/>
            <a:ext cx="4704080" cy="327025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ext Box 5"/>
          <p:cNvSpPr txBox="1"/>
          <p:nvPr/>
        </p:nvSpPr>
        <p:spPr>
          <a:xfrm>
            <a:off x="179388" y="765175"/>
            <a:ext cx="26638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上位机软件</a:t>
            </a:r>
          </a:p>
        </p:txBody>
      </p:sp>
      <p:sp>
        <p:nvSpPr>
          <p:cNvPr id="1048857" name="文本框 65553"/>
          <p:cNvSpPr txBox="1"/>
          <p:nvPr/>
        </p:nvSpPr>
        <p:spPr>
          <a:xfrm>
            <a:off x="395288" y="1628775"/>
            <a:ext cx="5040312" cy="5354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现场安装完软件设置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、截面积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、过量（剩）空气系数（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=21/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21-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基准氧））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COM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口，协议等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GASEN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里需将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NOx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类型改为干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是否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NO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输入勾上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dirty="0">
                <a:latin typeface="Arial" panose="020B0604020202020204" pitchFamily="34" charset="0"/>
                <a:ea typeface="宋体" panose="02010600030101010101" pitchFamily="2" charset="-122"/>
              </a:rPr>
              <a:t>PLC</a:t>
            </a:r>
            <a:r>
              <a:rPr lang="zh-CN" dirty="0">
                <a:latin typeface="Arial" panose="020B0604020202020204" pitchFamily="34" charset="0"/>
                <a:ea typeface="宋体" panose="02010600030101010101" pitchFamily="2" charset="-122"/>
              </a:rPr>
              <a:t>连接是否正常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、帮助里面软件注册查看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8.gasen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里面设置为湿（后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期会取消）分析仪对应上面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值，如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干代表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ＳＯ２标干值</a:t>
            </a: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6" name="图片 65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97655"/>
            <a:ext cx="5867400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58" name="文本框 65556"/>
          <p:cNvSpPr txBox="1"/>
          <p:nvPr/>
        </p:nvSpPr>
        <p:spPr>
          <a:xfrm>
            <a:off x="5219700" y="404813"/>
            <a:ext cx="3924300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端口监视说明：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、出现下图第一行现象需通过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ADAM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软件将量程改为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-5-+5V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、如出现乱码需加磁环，如不行更换为有源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485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、模块等好的却搜不到需确认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LN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线、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485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型号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个数据串对应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ADAM0~7 8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个通道电压，正常有接外接信号的的电压值应该在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1~5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之间（默认第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1234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个数据串对应粉尘、温、压、流的电压）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、下图第二行为分析仪反馈信号</a:t>
            </a: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Text Box 4">
            <a:hlinkClick r:id="rId2" action="ppaction://hlinksldjump"/>
          </p:cNvPr>
          <p:cNvSpPr txBox="1"/>
          <p:nvPr/>
        </p:nvSpPr>
        <p:spPr>
          <a:xfrm>
            <a:off x="7812088" y="5734050"/>
            <a:ext cx="1143000" cy="442913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系统图</a:t>
            </a:r>
          </a:p>
        </p:txBody>
      </p:sp>
      <p:sp>
        <p:nvSpPr>
          <p:cNvPr id="1048860" name="Text Box 5"/>
          <p:cNvSpPr txBox="1"/>
          <p:nvPr/>
        </p:nvSpPr>
        <p:spPr>
          <a:xfrm>
            <a:off x="0" y="0"/>
            <a:ext cx="4319588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HF-UVA-100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烟气分析仪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861" name="Text Box 6">
            <a:hlinkClick r:id="rId3" action="ppaction://hlinksldjump"/>
          </p:cNvPr>
          <p:cNvSpPr txBox="1"/>
          <p:nvPr/>
        </p:nvSpPr>
        <p:spPr>
          <a:xfrm>
            <a:off x="7812088" y="6308725"/>
            <a:ext cx="1143000" cy="442913"/>
          </a:xfrm>
          <a:prstGeom prst="rect">
            <a:avLst/>
          </a:prstGeom>
          <a:solidFill>
            <a:srgbClr val="CCFFFF"/>
          </a:solidFill>
          <a:ln w="762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机柜</a:t>
            </a:r>
          </a:p>
        </p:txBody>
      </p:sp>
      <p:sp>
        <p:nvSpPr>
          <p:cNvPr id="1048862" name="矩形 62472"/>
          <p:cNvSpPr/>
          <p:nvPr/>
        </p:nvSpPr>
        <p:spPr>
          <a:xfrm>
            <a:off x="184150" y="3246438"/>
            <a:ext cx="247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097217" name="图片 62473" descr="IMG_15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150"/>
            <a:ext cx="513080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63" name="AutoShape 16"/>
          <p:cNvSpPr/>
          <p:nvPr/>
        </p:nvSpPr>
        <p:spPr>
          <a:xfrm>
            <a:off x="5003800" y="0"/>
            <a:ext cx="3600450" cy="381000"/>
          </a:xfrm>
          <a:prstGeom prst="wedgeRoundRectCallout">
            <a:avLst>
              <a:gd name="adj1" fmla="val -82185"/>
              <a:gd name="adj2" fmla="val 2895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氧电池（直流电压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11mVDC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左右）</a:t>
            </a:r>
          </a:p>
        </p:txBody>
      </p:sp>
      <p:sp>
        <p:nvSpPr>
          <p:cNvPr id="1048864" name="AutoShape 16"/>
          <p:cNvSpPr/>
          <p:nvPr/>
        </p:nvSpPr>
        <p:spPr>
          <a:xfrm>
            <a:off x="5597525" y="836613"/>
            <a:ext cx="973138" cy="381000"/>
          </a:xfrm>
          <a:prstGeom prst="wedgeRoundRectCallout">
            <a:avLst>
              <a:gd name="adj1" fmla="val -150880"/>
              <a:gd name="adj2" fmla="val 1139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内置泵</a:t>
            </a:r>
          </a:p>
        </p:txBody>
      </p:sp>
      <p:sp>
        <p:nvSpPr>
          <p:cNvPr id="1048865" name="AutoShape 16"/>
          <p:cNvSpPr/>
          <p:nvPr/>
        </p:nvSpPr>
        <p:spPr>
          <a:xfrm>
            <a:off x="6767513" y="836613"/>
            <a:ext cx="973137" cy="381000"/>
          </a:xfrm>
          <a:prstGeom prst="wedgeRoundRectCallout">
            <a:avLst>
              <a:gd name="adj1" fmla="val -436949"/>
              <a:gd name="adj2" fmla="val 437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气体室</a:t>
            </a:r>
          </a:p>
        </p:txBody>
      </p:sp>
      <p:sp>
        <p:nvSpPr>
          <p:cNvPr id="1048866" name="AutoShape 16"/>
          <p:cNvSpPr/>
          <p:nvPr/>
        </p:nvSpPr>
        <p:spPr>
          <a:xfrm>
            <a:off x="8170863" y="836613"/>
            <a:ext cx="973137" cy="381000"/>
          </a:xfrm>
          <a:prstGeom prst="wedgeRoundRectCallout">
            <a:avLst>
              <a:gd name="adj1" fmla="val -436949"/>
              <a:gd name="adj2" fmla="val 4370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氙灯</a:t>
            </a:r>
          </a:p>
        </p:txBody>
      </p:sp>
      <p:sp>
        <p:nvSpPr>
          <p:cNvPr id="1048867" name="AutoShape 16"/>
          <p:cNvSpPr/>
          <p:nvPr/>
        </p:nvSpPr>
        <p:spPr>
          <a:xfrm>
            <a:off x="5597525" y="4440238"/>
            <a:ext cx="973138" cy="381000"/>
          </a:xfrm>
          <a:prstGeom prst="wedgeRoundRectCallout">
            <a:avLst>
              <a:gd name="adj1" fmla="val -288662"/>
              <a:gd name="adj2" fmla="val -1494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光谱仪</a:t>
            </a:r>
          </a:p>
        </p:txBody>
      </p:sp>
      <p:sp>
        <p:nvSpPr>
          <p:cNvPr id="1048868" name="AutoShape 16"/>
          <p:cNvSpPr/>
          <p:nvPr/>
        </p:nvSpPr>
        <p:spPr>
          <a:xfrm>
            <a:off x="5795963" y="2924175"/>
            <a:ext cx="3255962" cy="720725"/>
          </a:xfrm>
          <a:prstGeom prst="wedgeRoundRectCallout">
            <a:avLst>
              <a:gd name="adj1" fmla="val -112500"/>
              <a:gd name="adj2" fmla="val -80838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气体室清理：盖子拿掉之后靠右边有个镜片（清理之后必须标定）</a:t>
            </a:r>
          </a:p>
        </p:txBody>
      </p:sp>
      <p:sp>
        <p:nvSpPr>
          <p:cNvPr id="1048869" name="AutoShape 16"/>
          <p:cNvSpPr/>
          <p:nvPr/>
        </p:nvSpPr>
        <p:spPr>
          <a:xfrm>
            <a:off x="6767513" y="3868738"/>
            <a:ext cx="973137" cy="381000"/>
          </a:xfrm>
          <a:prstGeom prst="wedgeRoundRectCallout">
            <a:avLst>
              <a:gd name="adj1" fmla="val -612741"/>
              <a:gd name="adj2" fmla="val -62583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光纤</a:t>
            </a:r>
          </a:p>
        </p:txBody>
      </p:sp>
      <p:pic>
        <p:nvPicPr>
          <p:cNvPr id="2097218" name="图片 62501" descr="IMG_15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81525"/>
            <a:ext cx="4876800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70" name="AutoShape 16"/>
          <p:cNvSpPr/>
          <p:nvPr/>
        </p:nvSpPr>
        <p:spPr>
          <a:xfrm>
            <a:off x="0" y="6092825"/>
            <a:ext cx="973138" cy="288925"/>
          </a:xfrm>
          <a:prstGeom prst="wedgeRoundRectCallout">
            <a:avLst>
              <a:gd name="adj1" fmla="val -2037"/>
              <a:gd name="adj2" fmla="val -162917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进气口</a:t>
            </a:r>
          </a:p>
        </p:txBody>
      </p:sp>
      <p:sp>
        <p:nvSpPr>
          <p:cNvPr id="1048871" name="AutoShape 16"/>
          <p:cNvSpPr/>
          <p:nvPr/>
        </p:nvSpPr>
        <p:spPr>
          <a:xfrm>
            <a:off x="1116013" y="5994400"/>
            <a:ext cx="973137" cy="863600"/>
          </a:xfrm>
          <a:prstGeom prst="wedgeRoundRectCallout">
            <a:avLst>
              <a:gd name="adj1" fmla="val -73000"/>
              <a:gd name="adj2" fmla="val -72060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出气口出气管必须接</a:t>
            </a:r>
          </a:p>
        </p:txBody>
      </p:sp>
      <p:sp>
        <p:nvSpPr>
          <p:cNvPr id="1048872" name="AutoShape 16"/>
          <p:cNvSpPr/>
          <p:nvPr/>
        </p:nvSpPr>
        <p:spPr>
          <a:xfrm>
            <a:off x="2268538" y="5994400"/>
            <a:ext cx="1331912" cy="863600"/>
          </a:xfrm>
          <a:prstGeom prst="wedgeRoundRectCallout">
            <a:avLst>
              <a:gd name="adj1" fmla="val -56912"/>
              <a:gd name="adj2" fmla="val -75185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232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口、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232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直连线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连工控机</a:t>
            </a:r>
          </a:p>
        </p:txBody>
      </p:sp>
      <p:sp>
        <p:nvSpPr>
          <p:cNvPr id="1048873" name="AutoShape 16"/>
          <p:cNvSpPr/>
          <p:nvPr/>
        </p:nvSpPr>
        <p:spPr>
          <a:xfrm>
            <a:off x="3725863" y="6364288"/>
            <a:ext cx="1436687" cy="387350"/>
          </a:xfrm>
          <a:prstGeom prst="wedgeRoundRectCallout">
            <a:avLst>
              <a:gd name="adj1" fmla="val -47472"/>
              <a:gd name="adj2" fmla="val -192375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4~20mA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输出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74" name="文本框 1"/>
          <p:cNvSpPr txBox="1"/>
          <p:nvPr/>
        </p:nvSpPr>
        <p:spPr>
          <a:xfrm>
            <a:off x="5051425" y="5014913"/>
            <a:ext cx="391318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注：分析仪进出气口接管子时不要将接头也拧转动了</a:t>
            </a:r>
          </a:p>
        </p:txBody>
      </p:sp>
      <p:sp>
        <p:nvSpPr>
          <p:cNvPr id="1048875" name="AutoShape 16"/>
          <p:cNvSpPr/>
          <p:nvPr/>
        </p:nvSpPr>
        <p:spPr>
          <a:xfrm>
            <a:off x="5445125" y="6337300"/>
            <a:ext cx="1606550" cy="387350"/>
          </a:xfrm>
          <a:prstGeom prst="wedgeRoundRectCallout">
            <a:avLst>
              <a:gd name="adj1" fmla="val -104486"/>
              <a:gd name="adj2" fmla="val -352130"/>
              <a:gd name="adj3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抠开有保险丝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标题 1"/>
          <p:cNvSpPr>
            <a:spLocks noGrp="1"/>
          </p:cNvSpPr>
          <p:nvPr>
            <p:ph type="title"/>
          </p:nvPr>
        </p:nvSpPr>
        <p:spPr>
          <a:xfrm>
            <a:off x="827088" y="1196975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各参数原理及量程</a:t>
            </a:r>
          </a:p>
        </p:txBody>
      </p:sp>
      <p:sp>
        <p:nvSpPr>
          <p:cNvPr id="1048877" name="文本框 60418"/>
          <p:cNvSpPr txBox="1"/>
          <p:nvPr/>
        </p:nvSpPr>
        <p:spPr>
          <a:xfrm>
            <a:off x="733425" y="2060575"/>
            <a:ext cx="8015288" cy="5076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1ppmSO2=2.857/2.86mg/m3SO2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1ppmNO=1ppmNOx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1ppmNO=1.339/1.34mg/m3NO=1.339*1.533mg/m3NOx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2.857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2.86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=SO2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分子量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/22.4=64/22.4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1.339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1.34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=NO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分子量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/22.4=30/22.4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2.053=NO2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分子量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/22.4=46/22.4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1mg/m3NO=1/1.339ppmNO=1/1.339NO2=2.053*1/1.339=1.533mg/m3NO2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其中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标准规定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NOx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NO2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计，所以我们就默认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NOx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=NO2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、已知电流值，量程计算实测值，电流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mA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），量程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B~C,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实测值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D=(C-B)/(20-4) *(A-4)+B/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 已知电压值，量程计算实测值，电压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），量程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B~C,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实测值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   D=(C-B)/(5-1) *(A-1)+B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9050"/>
            <a:ext cx="4619625" cy="204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1" descr="b_125464226096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7325" y="1341438"/>
            <a:ext cx="4973638" cy="4965700"/>
          </a:xfrm>
        </p:spPr>
      </p:pic>
      <p:sp>
        <p:nvSpPr>
          <p:cNvPr id="1048600" name="WordArt 3"/>
          <p:cNvSpPr/>
          <p:nvPr/>
        </p:nvSpPr>
        <p:spPr>
          <a:xfrm>
            <a:off x="323850" y="549275"/>
            <a:ext cx="5257800" cy="520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1：烟气监测工程内容培训</a:t>
            </a:r>
          </a:p>
        </p:txBody>
      </p:sp>
    </p:spTree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/>
              <a:t>PLC</a:t>
            </a:r>
            <a:r>
              <a:rPr lang="zh-CN" altLang="en-US" dirty="0"/>
              <a:t>接口定义</a:t>
            </a:r>
          </a:p>
        </p:txBody>
      </p:sp>
      <p:pic>
        <p:nvPicPr>
          <p:cNvPr id="209722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565"/>
            <a:ext cx="9155430" cy="612838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温控器设置</a:t>
            </a:r>
          </a:p>
        </p:txBody>
      </p:sp>
      <p:pic>
        <p:nvPicPr>
          <p:cNvPr id="209722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9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30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31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32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33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34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35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11" name="对象 16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8" imgW="581025" imgH="238125" progId="Paint.Picture">
                  <p:embed/>
                </p:oleObj>
              </mc:Choice>
              <mc:Fallback>
                <p:oleObj r:id="rId8" imgW="581025" imgH="2381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2" name="对象 17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10" imgW="581025" imgH="238125" progId="Paint.Picture">
                  <p:embed/>
                </p:oleObj>
              </mc:Choice>
              <mc:Fallback>
                <p:oleObj r:id="rId10" imgW="581025" imgH="2381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3" name="对象 18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11" imgW="581025" imgH="238125" progId="Paint.Picture">
                  <p:embed/>
                </p:oleObj>
              </mc:Choice>
              <mc:Fallback>
                <p:oleObj r:id="rId11" imgW="581025" imgH="23812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239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0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1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2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3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4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5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6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7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8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9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0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1" name="图片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2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095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3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4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5" name="图片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6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7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8" name="图片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59" name="图片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0" name="图片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1" name="图片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2" name="图片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3" name="图片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4" name="图片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5" name="图片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6" name="图片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7" name="图片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8" name="图片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69" name="图片 49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0" name="图片 50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1" name="图片 51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2" name="图片 52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3" name="图片 53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4" name="图片 54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5" name="图片 55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6" name="图片 56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7" name="图片 57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8" name="图片 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79" name="图片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0" name="图片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1" name="图片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2" name="图片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3" name="图片 6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4" name="图片 6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5" name="图片 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6" name="图片 6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7" name="图片 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8" name="图片 6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89" name="图片 6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90" name="图片 7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91" name="图片 7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0957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92" name="图片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93" name="图片 7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94" name="图片 7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95" name="图片 7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14" name="对象 76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2" imgW="561975" imgH="238125" progId="Paint.Picture">
                  <p:embed/>
                </p:oleObj>
              </mc:Choice>
              <mc:Fallback>
                <p:oleObj r:id="rId32" imgW="561975" imgH="2381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5" name="对象 77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4" imgW="561975" imgH="238125" progId="Paint.Picture">
                  <p:embed/>
                </p:oleObj>
              </mc:Choice>
              <mc:Fallback>
                <p:oleObj r:id="rId34" imgW="561975" imgH="238125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6" name="对象 78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35" imgW="561975" imgH="238125" progId="Paint.Picture">
                  <p:embed/>
                </p:oleObj>
              </mc:Choice>
              <mc:Fallback>
                <p:oleObj r:id="rId35" imgW="561975" imgH="23812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299" name="图片 7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00" name="图片 8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01" name="图片 8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80" name="矩形 6972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1" name="矩形 6972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2" name="矩形 6972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3" name="矩形 6973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4" name="矩形 6973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5" name="矩形 6973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6" name="矩形 6974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7" name="矩形 6974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8" name="矩形 6974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89" name="矩形 6975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0" name="矩形 6975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1" name="矩形 6975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2" name="矩形 6976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3" name="矩形 6976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4" name="矩形 6976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5" name="矩形 6977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6" name="矩形 6977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7" name="矩形 6977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8" name="矩形 6978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899" name="矩形 6978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0" name="矩形 6978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1" name="矩形 6979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2" name="矩形 6979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3" name="矩形 6979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4" name="矩形 6980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5" name="矩形 6980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6" name="矩形 6980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7" name="矩形 6981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8" name="矩形 6981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09" name="矩形 6981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0" name="矩形 6982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1" name="矩形 6982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2" name="矩形 6982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3" name="矩形 6983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4" name="矩形 69835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5" name="矩形 6983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6" name="矩形 69839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7" name="矩形 6984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8" name="矩形 69843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19" name="矩形 6984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0" name="矩形 69848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1" name="矩形 6985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2" name="矩形 69852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3" name="矩形 6985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4" name="矩形 69856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5" name="矩形 6985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6" name="矩形 6986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7" name="矩形 6986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8" name="矩形 6986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9" name="矩形 6987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0" name="矩形 6987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1" name="矩形 6987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2" name="矩形 6988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3" name="矩形 6988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4" name="矩形 6988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5" name="矩形 6989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6" name="矩形 6989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7" name="矩形 6990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8" name="矩形 6990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39" name="矩形 6990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0" name="矩形 6991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1" name="矩形 6991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2" name="矩形 6991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3" name="矩形 6992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4" name="矩形 6992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5" name="矩形 6992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6" name="矩形 6993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7" name="矩形 6993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8" name="矩形 6993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49" name="矩形 6994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0" name="矩形 6994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1" name="矩形 6994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2" name="矩形 6995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3" name="矩形 6995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4" name="矩形 6995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5" name="矩形 6996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6" name="矩形 6996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7" name="矩形 6996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8" name="矩形 6997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59" name="矩形 6997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0" name="矩形 6997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302" name="图片 8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028190" y="0"/>
            <a:ext cx="7097395" cy="6847840"/>
          </a:xfrm>
          <a:prstGeom prst="rect">
            <a:avLst/>
          </a:prstGeom>
        </p:spPr>
      </p:pic>
      <p:sp>
        <p:nvSpPr>
          <p:cNvPr id="1048961" name="标题 1"/>
          <p:cNvSpPr>
            <a:spLocks noGrp="1"/>
          </p:cNvSpPr>
          <p:nvPr/>
        </p:nvSpPr>
        <p:spPr>
          <a:xfrm>
            <a:off x="0" y="1295400"/>
            <a:ext cx="2028190" cy="55530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1AC14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18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、在运行模式下按住MD键4秒，进入设置组2的设定；</a:t>
            </a:r>
          </a:p>
          <a:p>
            <a:pPr eaLnBrk="1" hangingPunct="1"/>
            <a:r>
              <a:rPr lang="en-US" altLang="zh-CN" sz="18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、在运行模式下按住MD键2秒，进入设置组1的设定；</a:t>
            </a:r>
          </a:p>
          <a:p>
            <a:pPr eaLnBrk="1" hangingPunct="1"/>
            <a:r>
              <a:rPr lang="en-US" altLang="zh-CN" sz="18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、在运行模式下按一下MD键或任意方向键设置温度PV；</a:t>
            </a:r>
          </a:p>
          <a:p>
            <a:pPr eaLnBrk="1" hangingPunct="1"/>
            <a:r>
              <a:rPr lang="en-US" altLang="zh-CN" sz="1800" dirty="0">
                <a:solidFill>
                  <a:schemeClr val="tx1"/>
                </a:solidFill>
              </a:rPr>
              <a:t>4</a:t>
            </a:r>
            <a:r>
              <a:rPr lang="zh-CN" altLang="en-US" sz="1800" dirty="0">
                <a:solidFill>
                  <a:schemeClr val="tx1"/>
                </a:solidFill>
              </a:rPr>
              <a:t>、首先进行设置组2设定，再进行设置组1设定，设置顺序如下表：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分析仪调零</a:t>
            </a:r>
          </a:p>
        </p:txBody>
      </p:sp>
      <p:pic>
        <p:nvPicPr>
          <p:cNvPr id="209730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5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6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7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8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19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20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21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22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23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17" name="对象 16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8" imgW="581025" imgH="238125" progId="Paint.Picture">
                  <p:embed/>
                </p:oleObj>
              </mc:Choice>
              <mc:Fallback>
                <p:oleObj r:id="rId8" imgW="581025" imgH="23812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8" name="对象 17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10" imgW="581025" imgH="238125" progId="Paint.Picture">
                  <p:embed/>
                </p:oleObj>
              </mc:Choice>
              <mc:Fallback>
                <p:oleObj r:id="rId10" imgW="581025" imgH="23812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9" name="对象 18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11" imgW="581025" imgH="238125" progId="Paint.Picture">
                  <p:embed/>
                </p:oleObj>
              </mc:Choice>
              <mc:Fallback>
                <p:oleObj r:id="rId11" imgW="581025" imgH="23812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327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28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29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0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1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2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3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4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5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6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7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8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39" name="图片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0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095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1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2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3" name="图片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4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5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6" name="图片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7" name="图片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8" name="图片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49" name="图片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0" name="图片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1" name="图片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2" name="图片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3" name="图片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4" name="图片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5" name="图片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6" name="图片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7" name="图片 49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8" name="图片 50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59" name="图片 51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0" name="图片 52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1" name="图片 53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2" name="图片 54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3" name="图片 55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4" name="图片 56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5" name="图片 57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6" name="图片 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7" name="图片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8" name="图片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69" name="图片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0" name="图片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1" name="图片 6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2" name="图片 6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3" name="图片 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4" name="图片 6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5" name="图片 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6" name="图片 6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7" name="图片 6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8" name="图片 7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79" name="图片 7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0957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80" name="图片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81" name="图片 7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82" name="图片 7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83" name="图片 7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20" name="对象 76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2" imgW="561975" imgH="238125" progId="Paint.Picture">
                  <p:embed/>
                </p:oleObj>
              </mc:Choice>
              <mc:Fallback>
                <p:oleObj r:id="rId32" imgW="561975" imgH="2381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1" name="对象 77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34" imgW="561975" imgH="238125" progId="Paint.Picture">
                  <p:embed/>
                </p:oleObj>
              </mc:Choice>
              <mc:Fallback>
                <p:oleObj r:id="rId34" imgW="561975" imgH="23812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2" name="对象 78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5" imgW="561975" imgH="238125" progId="Paint.Picture">
                  <p:embed/>
                </p:oleObj>
              </mc:Choice>
              <mc:Fallback>
                <p:oleObj r:id="rId35" imgW="561975" imgH="238125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387" name="图片 7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88" name="图片 8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89" name="图片 8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963" name="矩形 7176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4" name="矩形 7176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5" name="矩形 7176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6" name="矩形 7176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7" name="矩形 7176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8" name="矩形 7176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69" name="矩形 7176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0" name="矩形 7177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1" name="矩形 7177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2" name="矩形 7177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3" name="矩形 7177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4" name="矩形 7177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5" name="矩形 7177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6" name="矩形 7177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7" name="矩形 7177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8" name="矩形 7177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79" name="矩形 7177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0" name="矩形 7178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1" name="矩形 7178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2" name="矩形 7178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3" name="矩形 7178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4" name="矩形 71784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5" name="矩形 7178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6" name="矩形 7178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7" name="矩形 7178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8" name="矩形 7178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89" name="矩形 7178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0" name="矩形 7179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1" name="矩形 71791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2" name="矩形 71792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3" name="矩形 7179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4" name="矩形 7179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5" name="矩形 7179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6" name="矩形 7179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7" name="矩形 71797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8" name="矩形 7179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99" name="矩形 71799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0" name="矩形 7180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1" name="矩形 71801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2" name="矩形 7180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3" name="矩形 71803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4" name="矩形 7180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5" name="矩形 71805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6" name="矩形 7180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7" name="矩形 71807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8" name="矩形 7180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09" name="矩形 7180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0" name="矩形 7181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1" name="矩形 7181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2" name="矩形 7181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3" name="矩形 7181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4" name="矩形 71814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5" name="矩形 7181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6" name="矩形 7181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7" name="矩形 7181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8" name="矩形 7181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19" name="矩形 7181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0" name="矩形 7182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1" name="矩形 71821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2" name="矩形 71822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3" name="矩形 7182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4" name="矩形 7182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5" name="矩形 7182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6" name="矩形 7182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7" name="矩形 7182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8" name="矩形 7182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29" name="矩形 7182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0" name="矩形 7183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1" name="矩形 7183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2" name="矩形 7183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3" name="矩形 7183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4" name="矩形 7183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5" name="矩形 7183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6" name="矩形 7183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7" name="矩形 7183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8" name="矩形 7183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39" name="矩形 7183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40" name="矩形 7184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41" name="矩形 7184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42" name="矩形 7184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43" name="矩形 7184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44" name="文本框 99"/>
          <p:cNvSpPr txBox="1"/>
          <p:nvPr/>
        </p:nvSpPr>
        <p:spPr>
          <a:xfrm>
            <a:off x="0" y="666750"/>
            <a:ext cx="492823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400">
                <a:ea typeface="宋体" panose="02010600030101010101" pitchFamily="2" charset="-122"/>
              </a:rPr>
              <a:t>1、在上位机软件上单击测量，进入维护状态</a:t>
            </a:r>
            <a:endParaRPr lang="zh-CN" altLang="en-US" sz="1400"/>
          </a:p>
        </p:txBody>
      </p:sp>
      <p:pic>
        <p:nvPicPr>
          <p:cNvPr id="2097390" name="图片 1"/>
          <p:cNvPicPr/>
          <p:nvPr/>
        </p:nvPicPr>
        <p:blipFill>
          <a:blip r:embed="rId37"/>
          <a:stretch>
            <a:fillRect/>
          </a:stretch>
        </p:blipFill>
        <p:spPr>
          <a:xfrm>
            <a:off x="41910" y="1304607"/>
            <a:ext cx="330517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391" name="图片 2"/>
          <p:cNvPicPr/>
          <p:nvPr/>
        </p:nvPicPr>
        <p:blipFill>
          <a:blip r:embed="rId38"/>
          <a:stretch>
            <a:fillRect/>
          </a:stretch>
        </p:blipFill>
        <p:spPr>
          <a:xfrm>
            <a:off x="4391025" y="1280160"/>
            <a:ext cx="3314700" cy="1881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045" name="文本框 101"/>
          <p:cNvSpPr txBox="1"/>
          <p:nvPr/>
        </p:nvSpPr>
        <p:spPr>
          <a:xfrm>
            <a:off x="2032000" y="5846128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1050">
                <a:latin typeface="Times New Roman" panose="02020603050405020304" pitchFamily="18" charset="0"/>
                <a:ea typeface="宋体" panose="02010600030101010101" pitchFamily="2" charset="-122"/>
              </a:rPr>
              <a:t>
 </a:t>
            </a:r>
            <a:endParaRPr lang="zh-CN" altLang="en-US"/>
          </a:p>
        </p:txBody>
      </p:sp>
      <p:pic>
        <p:nvPicPr>
          <p:cNvPr id="2097392" name="图片 -214748261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0" y="4406265"/>
            <a:ext cx="3296920" cy="185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046" name="文本框 4"/>
          <p:cNvSpPr txBox="1"/>
          <p:nvPr/>
        </p:nvSpPr>
        <p:spPr>
          <a:xfrm>
            <a:off x="4391025" y="666750"/>
            <a:ext cx="492823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400">
                <a:ea typeface="宋体" panose="02010600030101010101" pitchFamily="2" charset="-122"/>
              </a:rPr>
              <a:t>2、将前面板标定阀切换到全程标定，如下图</a:t>
            </a:r>
          </a:p>
        </p:txBody>
      </p:sp>
      <p:sp>
        <p:nvSpPr>
          <p:cNvPr id="1049047" name="文本框 5"/>
          <p:cNvSpPr txBox="1"/>
          <p:nvPr/>
        </p:nvSpPr>
        <p:spPr>
          <a:xfrm>
            <a:off x="4391025" y="4406265"/>
            <a:ext cx="476123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/>
              <a:t>4、在仪表调零设置界面设置通气类型（氮气 ）</a:t>
            </a:r>
          </a:p>
          <a:p>
            <a:r>
              <a:rPr lang="zh-CN" altLang="en-US" sz="1400"/>
              <a:t>5、连接高纯氮气</a:t>
            </a:r>
          </a:p>
          <a:p>
            <a:r>
              <a:rPr lang="zh-CN" altLang="en-US" sz="1400"/>
              <a:t>6、打开减压阀，使流量计流量达到1.5L/min</a:t>
            </a:r>
          </a:p>
        </p:txBody>
      </p:sp>
      <p:sp>
        <p:nvSpPr>
          <p:cNvPr id="1049048" name="文本框 6"/>
          <p:cNvSpPr txBox="1"/>
          <p:nvPr/>
        </p:nvSpPr>
        <p:spPr>
          <a:xfrm>
            <a:off x="0" y="3647440"/>
            <a:ext cx="3745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/>
              <a:t>3、在上位机软件上单击系统标定打开，进入标定状态（标定结束之后恢复到正常测量）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分析仪调零</a:t>
            </a:r>
          </a:p>
        </p:txBody>
      </p:sp>
      <p:pic>
        <p:nvPicPr>
          <p:cNvPr id="209739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5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6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7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8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09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10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11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12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13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23" name="对象 16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8" imgW="581025" imgH="238125" progId="Paint.Picture">
                  <p:embed/>
                </p:oleObj>
              </mc:Choice>
              <mc:Fallback>
                <p:oleObj r:id="rId8" imgW="581025" imgH="23812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4" name="对象 17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10" imgW="581025" imgH="238125" progId="Paint.Picture">
                  <p:embed/>
                </p:oleObj>
              </mc:Choice>
              <mc:Fallback>
                <p:oleObj r:id="rId10" imgW="581025" imgH="23812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5" name="对象 18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11" imgW="581025" imgH="238125" progId="Paint.Picture">
                  <p:embed/>
                </p:oleObj>
              </mc:Choice>
              <mc:Fallback>
                <p:oleObj r:id="rId11" imgW="581025" imgH="23812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417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18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19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0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1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2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3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4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5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6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7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8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29" name="图片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0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095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1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2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3" name="图片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4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5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6" name="图片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7" name="图片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8" name="图片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39" name="图片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0" name="图片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1" name="图片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2" name="图片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3" name="图片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4" name="图片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5" name="图片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6" name="图片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7" name="图片 49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8" name="图片 50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49" name="图片 51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0" name="图片 52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1" name="图片 53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2" name="图片 54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3" name="图片 55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4" name="图片 56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5" name="图片 57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6" name="图片 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7" name="图片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8" name="图片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59" name="图片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0" name="图片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1" name="图片 6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2" name="图片 6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3" name="图片 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4" name="图片 6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5" name="图片 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6" name="图片 6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7" name="图片 6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8" name="图片 7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69" name="图片 7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0957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70" name="图片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71" name="图片 7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72" name="图片 7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73" name="图片 7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26" name="对象 76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2" imgW="561975" imgH="238125" progId="Paint.Picture">
                  <p:embed/>
                </p:oleObj>
              </mc:Choice>
              <mc:Fallback>
                <p:oleObj r:id="rId32" imgW="561975" imgH="2381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7" name="对象 77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34" imgW="561975" imgH="238125" progId="Paint.Picture">
                  <p:embed/>
                </p:oleObj>
              </mc:Choice>
              <mc:Fallback>
                <p:oleObj r:id="rId34" imgW="561975" imgH="23812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28" name="对象 78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35" imgW="561975" imgH="238125" progId="Paint.Picture">
                  <p:embed/>
                </p:oleObj>
              </mc:Choice>
              <mc:Fallback>
                <p:oleObj r:id="rId35" imgW="561975" imgH="238125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477" name="图片 7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78" name="图片 8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79" name="图片 8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050" name="矩形 7176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1" name="矩形 7176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2" name="矩形 7176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3" name="矩形 7176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4" name="矩形 7176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5" name="矩形 7176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6" name="矩形 7176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7" name="矩形 7177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8" name="矩形 7177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59" name="矩形 7177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0" name="矩形 7177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1" name="矩形 7177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2" name="矩形 7177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3" name="矩形 7177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4" name="矩形 7177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5" name="矩形 7177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6" name="矩形 7177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7" name="矩形 7178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8" name="矩形 7178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69" name="矩形 7178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0" name="矩形 7178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1" name="矩形 71784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2" name="矩形 7178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3" name="矩形 7178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4" name="矩形 7178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5" name="矩形 7178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6" name="矩形 7178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7" name="矩形 7179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8" name="矩形 71791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79" name="矩形 71792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0" name="矩形 7179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1" name="矩形 7179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2" name="矩形 7179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3" name="矩形 7179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4" name="矩形 71797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5" name="矩形 7179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6" name="矩形 71799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7" name="矩形 7180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8" name="矩形 71801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89" name="矩形 7180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0" name="矩形 71803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1" name="矩形 7180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2" name="矩形 71805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3" name="矩形 7180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4" name="矩形 71807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5" name="矩形 7180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6" name="矩形 7180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7" name="矩形 7181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8" name="矩形 7181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99" name="矩形 7181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0" name="矩形 7181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1" name="矩形 71814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2" name="矩形 7181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3" name="矩形 7181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4" name="矩形 7181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5" name="矩形 7181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6" name="矩形 7181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7" name="矩形 7182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8" name="矩形 71821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09" name="矩形 71822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0" name="矩形 7182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1" name="矩形 7182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2" name="矩形 7182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3" name="矩形 7182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4" name="矩形 7182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5" name="矩形 7182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6" name="矩形 7182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7" name="矩形 7183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8" name="矩形 7183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19" name="矩形 7183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0" name="矩形 7183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1" name="矩形 7183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2" name="矩形 7183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3" name="矩形 7183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4" name="矩形 7183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5" name="矩形 7183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6" name="矩形 7183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7" name="矩形 7184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8" name="矩形 7184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29" name="矩形 7184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0" name="矩形 7184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94329" name="对象 71845"/>
          <p:cNvGraphicFramePr/>
          <p:nvPr/>
        </p:nvGraphicFramePr>
        <p:xfrm>
          <a:off x="370364" y="1710849"/>
          <a:ext cx="8106410" cy="406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38" imgW="8124825" imgH="4076700" progId="Word.Document.8">
                  <p:embed/>
                </p:oleObj>
              </mc:Choice>
              <mc:Fallback>
                <p:oleObj r:id="rId38" imgW="8124825" imgH="4076700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70364" y="1710849"/>
                        <a:ext cx="8106410" cy="4066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分析仪标定（</a:t>
            </a:r>
            <a:r>
              <a:rPr lang="en-US" altLang="zh-CN"/>
              <a:t>SO2</a:t>
            </a:r>
            <a:r>
              <a:rPr lang="zh-CN" altLang="en-US" dirty="0"/>
              <a:t>、</a:t>
            </a:r>
            <a:r>
              <a:rPr lang="en-US" altLang="zh-CN"/>
              <a:t>NO</a:t>
            </a:r>
            <a:r>
              <a:rPr lang="zh-CN" altLang="en-US"/>
              <a:t>、</a:t>
            </a:r>
            <a:r>
              <a:rPr lang="en-US" altLang="zh-CN"/>
              <a:t>O2</a:t>
            </a:r>
            <a:r>
              <a:rPr lang="zh-CN" altLang="en-US" dirty="0"/>
              <a:t>）</a:t>
            </a:r>
          </a:p>
        </p:txBody>
      </p:sp>
      <p:pic>
        <p:nvPicPr>
          <p:cNvPr id="209748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8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3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6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8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9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0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1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30" name="对象 16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8" imgW="581025" imgH="238125" progId="Paint.Picture">
                  <p:embed/>
                </p:oleObj>
              </mc:Choice>
              <mc:Fallback>
                <p:oleObj r:id="rId8" imgW="581025" imgH="238125" progId="Paint.Picture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31" name="对象 17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10" imgW="581025" imgH="238125" progId="Paint.Picture">
                  <p:embed/>
                </p:oleObj>
              </mc:Choice>
              <mc:Fallback>
                <p:oleObj r:id="rId10" imgW="581025" imgH="238125" progId="Paint.Picture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32" name="对象 18"/>
          <p:cNvGraphicFramePr/>
          <p:nvPr/>
        </p:nvGraphicFramePr>
        <p:xfrm>
          <a:off x="1287463" y="-1819275"/>
          <a:ext cx="4381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11" imgW="581025" imgH="238125" progId="Paint.Picture">
                  <p:embed/>
                </p:oleObj>
              </mc:Choice>
              <mc:Fallback>
                <p:oleObj r:id="rId11" imgW="581025" imgH="238125" progId="Paint.Picture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38150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506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7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8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463" y="-1819275"/>
            <a:ext cx="4572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9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0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1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2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3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4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463" y="-1819275"/>
            <a:ext cx="44767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5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6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7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8" name="图片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19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095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0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1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2" name="图片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3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4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5" name="图片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7463" y="-1819275"/>
            <a:ext cx="4476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6" name="图片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7463" y="-1819275"/>
            <a:ext cx="47625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7" name="图片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8" name="图片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29" name="图片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0" name="图片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1" name="图片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463" y="-1819275"/>
            <a:ext cx="4381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2" name="图片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7463" y="-1819275"/>
            <a:ext cx="485775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3" name="图片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4" name="图片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5" name="图片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6" name="图片 49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7" name="图片 50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8" name="图片 51" descr="D:/Application Data/Tencent/Users/175744017/QQ/WinTemp/RichOle/39_OVV67O3SU]`}R0F`[86X.jpg"/>
          <p:cNvPicPr>
            <a:picLocks noChangeAspect="1"/>
          </p:cNvPicPr>
          <p:nvPr/>
        </p:nvPicPr>
        <p:blipFill>
          <a:blip r:embed="rId22" r:link="rId23"/>
          <a:stretch>
            <a:fillRect/>
          </a:stretch>
        </p:blipFill>
        <p:spPr>
          <a:xfrm>
            <a:off x="1287463" y="-1819275"/>
            <a:ext cx="4667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39" name="图片 52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0" name="图片 53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1" name="图片 54" descr="D:/Application Data/Tencent/Users/175744017/QQ/WinTemp/RichOle/[K%)KBQ_I5BXSBZ@QQEIVFC.jpg"/>
          <p:cNvPicPr>
            <a:picLocks noChangeAspect="1"/>
          </p:cNvPicPr>
          <p:nvPr/>
        </p:nvPicPr>
        <p:blipFill>
          <a:blip r:embed="rId24" r:link="rId23"/>
          <a:stretch>
            <a:fillRect/>
          </a:stretch>
        </p:blipFill>
        <p:spPr>
          <a:xfrm>
            <a:off x="1287463" y="-1819275"/>
            <a:ext cx="4762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2" name="图片 55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3" name="图片 56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4" name="图片 57" descr="D:/Application Data/Tencent/Users/175744017/QQ/WinTemp/RichOle/3Z8Q[Y9CFBFJ0SFW]0T2V%F.jpg"/>
          <p:cNvPicPr>
            <a:picLocks noChangeAspect="1"/>
          </p:cNvPicPr>
          <p:nvPr/>
        </p:nvPicPr>
        <p:blipFill>
          <a:blip r:embed="rId25" r:link="rId23"/>
          <a:stretch>
            <a:fillRect/>
          </a:stretch>
        </p:blipFill>
        <p:spPr>
          <a:xfrm>
            <a:off x="1287463" y="-1819275"/>
            <a:ext cx="4857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5" name="图片 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6" name="图片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7" name="图片 6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87463" y="-1819275"/>
            <a:ext cx="4095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8" name="图片 6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49" name="图片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0" name="图片 6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1" name="图片 6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2" name="图片 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3" name="图片 6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7463" y="-1819275"/>
            <a:ext cx="428625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4" name="图片 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5" name="图片 6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6" name="图片 6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7463" y="-1819275"/>
            <a:ext cx="4191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7" name="图片 7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8" name="图片 7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0957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59" name="图片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87463" y="-1819275"/>
            <a:ext cx="428625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60" name="图片 7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61" name="图片 7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62" name="图片 7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33" name="对象 76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32" imgW="561975" imgH="238125" progId="Paint.Picture">
                  <p:embed/>
                </p:oleObj>
              </mc:Choice>
              <mc:Fallback>
                <p:oleObj r:id="rId32" imgW="561975" imgH="238125" progId="Paint.Picture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34" name="对象 77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34" imgW="561975" imgH="238125" progId="Paint.Picture">
                  <p:embed/>
                </p:oleObj>
              </mc:Choice>
              <mc:Fallback>
                <p:oleObj r:id="rId34" imgW="561975" imgH="238125" progId="Paint.Picture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35" name="对象 78"/>
          <p:cNvGraphicFramePr/>
          <p:nvPr/>
        </p:nvGraphicFramePr>
        <p:xfrm>
          <a:off x="1287463" y="-1819275"/>
          <a:ext cx="4286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35" imgW="561975" imgH="238125" progId="Paint.Picture">
                  <p:embed/>
                </p:oleObj>
              </mc:Choice>
              <mc:Fallback>
                <p:oleObj r:id="rId35" imgW="561975" imgH="238125" progId="Paint.Picture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287463" y="-1819275"/>
                        <a:ext cx="4286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566" name="图片 7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67" name="图片 8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68" name="图片 8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7463" y="-1819275"/>
            <a:ext cx="42862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132" name="矩形 7278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3" name="矩形 7278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4" name="矩形 7278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5" name="矩形 7279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6" name="矩形 72791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7" name="矩形 72792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8" name="矩形 7279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39" name="矩形 7279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0" name="矩形 7279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1" name="矩形 7279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2" name="矩形 7279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3" name="矩形 7279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4" name="矩形 7279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5" name="矩形 7280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6" name="矩形 7280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7" name="矩形 7280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8" name="矩形 7280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49" name="矩形 7280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0" name="矩形 7280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1" name="矩形 7280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2" name="矩形 7280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3" name="矩形 7280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4" name="矩形 7280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5" name="矩形 7281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6" name="矩形 7281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7" name="矩形 7281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8" name="矩形 7281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59" name="矩形 72814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0" name="矩形 7281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1" name="矩形 7281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2" name="矩形 7281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3" name="矩形 7281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4" name="矩形 7281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5" name="矩形 7282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6" name="矩形 72821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7" name="矩形 7282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8" name="矩形 72823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69" name="矩形 7282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0" name="矩形 72825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1" name="矩形 7282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2" name="矩形 72827"/>
          <p:cNvSpPr/>
          <p:nvPr/>
        </p:nvSpPr>
        <p:spPr>
          <a:xfrm>
            <a:off x="1287463" y="-1819275"/>
            <a:ext cx="8128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3" name="矩形 7282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4" name="矩形 72829"/>
          <p:cNvSpPr/>
          <p:nvPr/>
        </p:nvSpPr>
        <p:spPr>
          <a:xfrm>
            <a:off x="1287463" y="-1819275"/>
            <a:ext cx="63023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5" name="矩形 7283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6" name="矩形 72831"/>
          <p:cNvSpPr/>
          <p:nvPr/>
        </p:nvSpPr>
        <p:spPr>
          <a:xfrm>
            <a:off x="1287463" y="-1819275"/>
            <a:ext cx="798512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7" name="矩形 7283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8" name="矩形 7283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9" name="矩形 7283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0" name="矩形 7283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1" name="矩形 7283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2" name="矩形 7283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3" name="矩形 72838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4" name="矩形 72839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5" name="矩形 72840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6" name="矩形 72841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7" name="矩形 72842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8" name="矩形 72843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89" name="矩形 72844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0" name="矩形 72845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1" name="矩形 72846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2" name="矩形 72847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3" name="矩形 72848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4" name="矩形 72849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5" name="矩形 72850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6" name="矩形 72851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7" name="矩形 72852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8" name="矩形 72853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99" name="矩形 72854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0" name="矩形 72855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1" name="矩形 72856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2" name="矩形 72857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3" name="矩形 72858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4" name="矩形 72859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5" name="矩形 72860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6" name="矩形 72861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7" name="矩形 72862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8" name="矩形 72863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09" name="矩形 72864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10" name="矩形 72865"/>
          <p:cNvSpPr/>
          <p:nvPr/>
        </p:nvSpPr>
        <p:spPr>
          <a:xfrm>
            <a:off x="1287463" y="-1819275"/>
            <a:ext cx="598487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11" name="矩形 72866"/>
          <p:cNvSpPr/>
          <p:nvPr/>
        </p:nvSpPr>
        <p:spPr>
          <a:xfrm>
            <a:off x="1287463" y="-1819275"/>
            <a:ext cx="61595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12" name="矩形 72867"/>
          <p:cNvSpPr/>
          <p:nvPr/>
        </p:nvSpPr>
        <p:spPr>
          <a:xfrm>
            <a:off x="1287463" y="-1819275"/>
            <a:ext cx="650875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94336" name="对象 72868"/>
          <p:cNvGraphicFramePr/>
          <p:nvPr/>
        </p:nvGraphicFramePr>
        <p:xfrm>
          <a:off x="383223" y="1521937"/>
          <a:ext cx="8006080" cy="430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38" imgW="8124825" imgH="4371975" progId="Word.Document.8">
                  <p:embed/>
                </p:oleObj>
              </mc:Choice>
              <mc:Fallback>
                <p:oleObj r:id="rId38" imgW="8124825" imgH="4371975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83223" y="1521937"/>
                        <a:ext cx="8006080" cy="4307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3" name="文本框 39941"/>
          <p:cNvSpPr txBox="1"/>
          <p:nvPr/>
        </p:nvSpPr>
        <p:spPr>
          <a:xfrm>
            <a:off x="250825" y="188913"/>
            <a:ext cx="8569325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亚当模块（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8017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）应用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578" name="图片 4" descr="IMG_18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557213"/>
            <a:ext cx="3144838" cy="238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79" name="图片 5" descr="IMG_18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57213"/>
            <a:ext cx="2970213" cy="2386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80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3" y="557213"/>
            <a:ext cx="3030537" cy="238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14" name="AutoShape 12"/>
          <p:cNvSpPr/>
          <p:nvPr/>
        </p:nvSpPr>
        <p:spPr>
          <a:xfrm>
            <a:off x="-12700" y="2943225"/>
            <a:ext cx="1133475" cy="355600"/>
          </a:xfrm>
          <a:prstGeom prst="wedgeRoundRectCallout">
            <a:avLst>
              <a:gd name="adj1" fmla="val -30269"/>
              <a:gd name="adj2" fmla="val -22956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模块软件 </a:t>
            </a:r>
          </a:p>
        </p:txBody>
      </p:sp>
      <p:sp>
        <p:nvSpPr>
          <p:cNvPr id="1049215" name="AutoShape 12"/>
          <p:cNvSpPr/>
          <p:nvPr/>
        </p:nvSpPr>
        <p:spPr>
          <a:xfrm>
            <a:off x="2957513" y="2943225"/>
            <a:ext cx="1949450" cy="355600"/>
          </a:xfrm>
          <a:prstGeom prst="wedgeRoundRectCallout">
            <a:avLst>
              <a:gd name="adj1" fmla="val -11162"/>
              <a:gd name="adj2" fmla="val -59044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搜索到的模块信息</a:t>
            </a:r>
          </a:p>
        </p:txBody>
      </p:sp>
      <p:sp>
        <p:nvSpPr>
          <p:cNvPr id="1049216" name="AutoShape 12"/>
          <p:cNvSpPr/>
          <p:nvPr/>
        </p:nvSpPr>
        <p:spPr>
          <a:xfrm>
            <a:off x="1339850" y="2943225"/>
            <a:ext cx="1108075" cy="355600"/>
          </a:xfrm>
          <a:prstGeom prst="wedgeRoundRectCallout">
            <a:avLst>
              <a:gd name="adj1" fmla="val -67273"/>
              <a:gd name="adj2" fmla="val -30775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COM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口</a:t>
            </a:r>
          </a:p>
        </p:txBody>
      </p:sp>
      <p:sp>
        <p:nvSpPr>
          <p:cNvPr id="1049217" name="AutoShape 12"/>
          <p:cNvSpPr/>
          <p:nvPr/>
        </p:nvSpPr>
        <p:spPr>
          <a:xfrm>
            <a:off x="5065713" y="2943225"/>
            <a:ext cx="647700" cy="355600"/>
          </a:xfrm>
          <a:prstGeom prst="wedgeRoundRectCallout">
            <a:avLst>
              <a:gd name="adj1" fmla="val 235671"/>
              <a:gd name="adj2" fmla="val -538352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地址</a:t>
            </a:r>
          </a:p>
        </p:txBody>
      </p:sp>
      <p:sp>
        <p:nvSpPr>
          <p:cNvPr id="1049218" name="AutoShape 12"/>
          <p:cNvSpPr/>
          <p:nvPr/>
        </p:nvSpPr>
        <p:spPr>
          <a:xfrm>
            <a:off x="6550025" y="2943225"/>
            <a:ext cx="738188" cy="355600"/>
          </a:xfrm>
          <a:prstGeom prst="wedgeRoundRectCallout">
            <a:avLst>
              <a:gd name="adj1" fmla="val 22829"/>
              <a:gd name="adj2" fmla="val -318815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协议</a:t>
            </a:r>
          </a:p>
        </p:txBody>
      </p:sp>
      <p:sp>
        <p:nvSpPr>
          <p:cNvPr id="1049219" name="AutoShape 12"/>
          <p:cNvSpPr/>
          <p:nvPr/>
        </p:nvSpPr>
        <p:spPr>
          <a:xfrm>
            <a:off x="5815013" y="2943225"/>
            <a:ext cx="633412" cy="355600"/>
          </a:xfrm>
          <a:prstGeom prst="wedgeRoundRectCallout">
            <a:avLst>
              <a:gd name="adj1" fmla="val 134269"/>
              <a:gd name="adj2" fmla="val -493370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量程</a:t>
            </a:r>
          </a:p>
        </p:txBody>
      </p:sp>
      <p:sp>
        <p:nvSpPr>
          <p:cNvPr id="1049220" name="AutoShape 12"/>
          <p:cNvSpPr/>
          <p:nvPr/>
        </p:nvSpPr>
        <p:spPr>
          <a:xfrm>
            <a:off x="8250238" y="2943225"/>
            <a:ext cx="882650" cy="355600"/>
          </a:xfrm>
          <a:prstGeom prst="wedgeRoundRectCallout">
            <a:avLst>
              <a:gd name="adj1" fmla="val -46935"/>
              <a:gd name="adj2" fmla="val -495023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电流值</a:t>
            </a:r>
          </a:p>
        </p:txBody>
      </p:sp>
      <p:sp>
        <p:nvSpPr>
          <p:cNvPr id="1049221" name="AutoShape 12"/>
          <p:cNvSpPr/>
          <p:nvPr/>
        </p:nvSpPr>
        <p:spPr>
          <a:xfrm>
            <a:off x="7408863" y="2943225"/>
            <a:ext cx="765175" cy="355600"/>
          </a:xfrm>
          <a:prstGeom prst="wedgeRoundRectCallout">
            <a:avLst>
              <a:gd name="adj1" fmla="val -55139"/>
              <a:gd name="adj2" fmla="val -201750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确认</a:t>
            </a:r>
          </a:p>
        </p:txBody>
      </p:sp>
      <p:pic>
        <p:nvPicPr>
          <p:cNvPr id="2097581" name="图片 18" descr="C:\Users\Administrator\Desktop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8138" y="4059555"/>
            <a:ext cx="4941887" cy="1215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22" name="文本框 19"/>
          <p:cNvSpPr txBox="1"/>
          <p:nvPr/>
        </p:nvSpPr>
        <p:spPr>
          <a:xfrm>
            <a:off x="228600" y="3527425"/>
            <a:ext cx="85201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系统登录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--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系统设置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--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系统配置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--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端口数据监视</a:t>
            </a:r>
          </a:p>
        </p:txBody>
      </p:sp>
      <p:sp>
        <p:nvSpPr>
          <p:cNvPr id="1049223" name="AutoShape 12"/>
          <p:cNvSpPr/>
          <p:nvPr/>
        </p:nvSpPr>
        <p:spPr>
          <a:xfrm>
            <a:off x="-12700" y="4289108"/>
            <a:ext cx="1355725" cy="985837"/>
          </a:xfrm>
          <a:prstGeom prst="wedgeRoundRectCallout">
            <a:avLst>
              <a:gd name="adj1" fmla="val 70551"/>
              <a:gd name="adj2" fmla="val 1898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df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tf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：给分析仪发送的指令 </a:t>
            </a:r>
          </a:p>
        </p:txBody>
      </p:sp>
      <p:sp>
        <p:nvSpPr>
          <p:cNvPr id="1049224" name="AutoShape 12"/>
          <p:cNvSpPr/>
          <p:nvPr/>
        </p:nvSpPr>
        <p:spPr>
          <a:xfrm>
            <a:off x="4416425" y="5578475"/>
            <a:ext cx="2778125" cy="355600"/>
          </a:xfrm>
          <a:prstGeom prst="wedgeRoundRectCallout">
            <a:avLst>
              <a:gd name="adj1" fmla="val -77588"/>
              <a:gd name="adj2" fmla="val -201607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国标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212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协议软件发送数据 </a:t>
            </a:r>
          </a:p>
        </p:txBody>
      </p:sp>
      <p:sp>
        <p:nvSpPr>
          <p:cNvPr id="1049225" name="AutoShape 12"/>
          <p:cNvSpPr/>
          <p:nvPr/>
        </p:nvSpPr>
        <p:spPr>
          <a:xfrm>
            <a:off x="1714500" y="5556250"/>
            <a:ext cx="2455863" cy="354013"/>
          </a:xfrm>
          <a:prstGeom prst="wedgeRoundRectCallout">
            <a:avLst>
              <a:gd name="adj1" fmla="val -46871"/>
              <a:gd name="adj2" fmla="val -239237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#01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：给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8017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发送的指令</a:t>
            </a:r>
          </a:p>
        </p:txBody>
      </p:sp>
      <p:sp>
        <p:nvSpPr>
          <p:cNvPr id="1049226" name="AutoShape 12"/>
          <p:cNvSpPr/>
          <p:nvPr/>
        </p:nvSpPr>
        <p:spPr>
          <a:xfrm>
            <a:off x="6791325" y="4094163"/>
            <a:ext cx="2209800" cy="354012"/>
          </a:xfrm>
          <a:prstGeom prst="wedgeRoundRectCallout">
            <a:avLst>
              <a:gd name="adj1" fmla="val -109885"/>
              <a:gd name="adj2" fmla="val 87309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读取的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8017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电压信号</a:t>
            </a:r>
          </a:p>
        </p:txBody>
      </p:sp>
      <p:sp>
        <p:nvSpPr>
          <p:cNvPr id="1049227" name="文本框 26"/>
          <p:cNvSpPr txBox="1"/>
          <p:nvPr/>
        </p:nvSpPr>
        <p:spPr>
          <a:xfrm>
            <a:off x="136525" y="6107113"/>
            <a:ext cx="8035925" cy="825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注：分析仪用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232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传输时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ADAM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的配置设备里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</a:t>
            </a:r>
            <a:r>
              <a:rPr lang="zh-CN" altLang="en-US" b="1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２、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O</a:t>
            </a:r>
            <a:r>
              <a:rPr lang="zh-CN" altLang="en-US" b="1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２、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NO</a:t>
            </a:r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有效性取消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,Gasen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里需勾上，当分析仪用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4~20mA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传输时则反之。</a:t>
            </a:r>
          </a:p>
          <a:p>
            <a:endParaRPr lang="zh-CN" altLang="zh-CN" b="1" baseline="-25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9228" name="AutoShape 12"/>
          <p:cNvSpPr/>
          <p:nvPr/>
        </p:nvSpPr>
        <p:spPr>
          <a:xfrm>
            <a:off x="6923405" y="4835843"/>
            <a:ext cx="2209800" cy="354012"/>
          </a:xfrm>
          <a:prstGeom prst="wedgeRoundRectCallout">
            <a:avLst>
              <a:gd name="adj1" fmla="val -118678"/>
              <a:gd name="adj2" fmla="val -54215"/>
              <a:gd name="adj3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读取</a:t>
            </a:r>
            <a:r>
              <a:rPr 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PLC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信号</a:t>
            </a:r>
          </a:p>
        </p:txBody>
      </p:sp>
    </p:spTree>
  </p:cSld>
  <p:clrMapOvr>
    <a:masterClrMapping/>
  </p:clrMapOvr>
  <p:transition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84" name="图片 1" descr="扳手1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492500" y="1844675"/>
            <a:ext cx="5118100" cy="4683125"/>
          </a:xfrm>
        </p:spPr>
      </p:pic>
      <p:sp>
        <p:nvSpPr>
          <p:cNvPr id="1049235" name="WordArt 3"/>
          <p:cNvSpPr/>
          <p:nvPr/>
        </p:nvSpPr>
        <p:spPr>
          <a:xfrm>
            <a:off x="466725" y="549275"/>
            <a:ext cx="6172200" cy="520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2：烟气监测设备安装时间节点</a:t>
            </a:r>
          </a:p>
        </p:txBody>
      </p:sp>
      <p:pic>
        <p:nvPicPr>
          <p:cNvPr id="2097586" name="Picture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1628775"/>
            <a:ext cx="1871663" cy="186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2"/>
          <p:cNvGrpSpPr/>
          <p:nvPr/>
        </p:nvGrpSpPr>
        <p:grpSpPr>
          <a:xfrm>
            <a:off x="5364163" y="1844675"/>
            <a:ext cx="3986212" cy="2489200"/>
            <a:chOff x="0" y="0"/>
            <a:chExt cx="6277" cy="3921"/>
          </a:xfrm>
        </p:grpSpPr>
        <p:pic>
          <p:nvPicPr>
            <p:cNvPr id="2097589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" y="708"/>
              <a:ext cx="5376" cy="1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590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3" y="2365"/>
              <a:ext cx="5374" cy="1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47" name="文本框 3"/>
            <p:cNvSpPr txBox="1"/>
            <p:nvPr/>
          </p:nvSpPr>
          <p:spPr>
            <a:xfrm>
              <a:off x="1074" y="934"/>
              <a:ext cx="5048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基础设施建设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248" name="文本框 3"/>
            <p:cNvSpPr txBox="1"/>
            <p:nvPr/>
          </p:nvSpPr>
          <p:spPr>
            <a:xfrm>
              <a:off x="1054" y="2522"/>
              <a:ext cx="5048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监测站房，永久性电源等</a:t>
              </a:r>
            </a:p>
          </p:txBody>
        </p:sp>
        <p:pic>
          <p:nvPicPr>
            <p:cNvPr id="2097591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484" cy="145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3" name="Group 8"/>
          <p:cNvGrpSpPr/>
          <p:nvPr/>
        </p:nvGrpSpPr>
        <p:grpSpPr>
          <a:xfrm>
            <a:off x="5364163" y="1773238"/>
            <a:ext cx="3989387" cy="3563937"/>
            <a:chOff x="0" y="0"/>
            <a:chExt cx="6283" cy="5612"/>
          </a:xfrm>
        </p:grpSpPr>
        <p:pic>
          <p:nvPicPr>
            <p:cNvPr id="2097592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" y="740"/>
              <a:ext cx="5367" cy="1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593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17" y="2397"/>
              <a:ext cx="5366" cy="1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49" name="文本框 3"/>
            <p:cNvSpPr txBox="1"/>
            <p:nvPr/>
          </p:nvSpPr>
          <p:spPr>
            <a:xfrm>
              <a:off x="1088" y="966"/>
              <a:ext cx="5041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设备清点</a:t>
              </a:r>
            </a:p>
          </p:txBody>
        </p:sp>
        <p:sp>
          <p:nvSpPr>
            <p:cNvPr id="1049250" name="文本框 3"/>
            <p:cNvSpPr txBox="1"/>
            <p:nvPr/>
          </p:nvSpPr>
          <p:spPr>
            <a:xfrm>
              <a:off x="1068" y="2554"/>
              <a:ext cx="5041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设备清单明细如下：预处理机柜，温压流，采样探头等</a:t>
              </a:r>
            </a:p>
          </p:txBody>
        </p:sp>
        <p:pic>
          <p:nvPicPr>
            <p:cNvPr id="209759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" y="3960"/>
              <a:ext cx="5368" cy="16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1" name="文本框 3"/>
            <p:cNvSpPr txBox="1"/>
            <p:nvPr/>
          </p:nvSpPr>
          <p:spPr>
            <a:xfrm>
              <a:off x="1087" y="4188"/>
              <a:ext cx="5042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097595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484" cy="146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4" name="Group 16"/>
          <p:cNvGrpSpPr/>
          <p:nvPr/>
        </p:nvGrpSpPr>
        <p:grpSpPr>
          <a:xfrm>
            <a:off x="5364163" y="1773238"/>
            <a:ext cx="3971925" cy="3171825"/>
            <a:chOff x="0" y="0"/>
            <a:chExt cx="6255" cy="4996"/>
          </a:xfrm>
        </p:grpSpPr>
        <p:pic>
          <p:nvPicPr>
            <p:cNvPr id="2097596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" y="731"/>
              <a:ext cx="5364" cy="1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597" name="Picture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93" y="2390"/>
              <a:ext cx="5362" cy="2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2" name="文本框 3"/>
            <p:cNvSpPr txBox="1"/>
            <p:nvPr/>
          </p:nvSpPr>
          <p:spPr>
            <a:xfrm>
              <a:off x="1064" y="957"/>
              <a:ext cx="5038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设备安装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253" name="文本框 3"/>
            <p:cNvSpPr txBox="1"/>
            <p:nvPr/>
          </p:nvSpPr>
          <p:spPr>
            <a:xfrm>
              <a:off x="1044" y="2545"/>
              <a:ext cx="5038" cy="22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主机柜安装，探头安装，伴热管线安装等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097598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468" cy="14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5" name="Group 22"/>
          <p:cNvGrpSpPr/>
          <p:nvPr/>
        </p:nvGrpSpPr>
        <p:grpSpPr>
          <a:xfrm>
            <a:off x="5435600" y="1844675"/>
            <a:ext cx="3933825" cy="1477963"/>
            <a:chOff x="0" y="0"/>
            <a:chExt cx="6195" cy="2327"/>
          </a:xfrm>
        </p:grpSpPr>
        <p:pic>
          <p:nvPicPr>
            <p:cNvPr id="2097599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" y="675"/>
              <a:ext cx="5364" cy="16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4" name="文本框 3"/>
            <p:cNvSpPr txBox="1"/>
            <p:nvPr/>
          </p:nvSpPr>
          <p:spPr>
            <a:xfrm>
              <a:off x="1011" y="901"/>
              <a:ext cx="5038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charset="-122"/>
                </a:rPr>
                <a:t>设备交接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097600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83" cy="13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9255" name="五角星 10"/>
          <p:cNvSpPr>
            <a:spLocks noChangeAspect="1"/>
          </p:cNvSpPr>
          <p:nvPr/>
        </p:nvSpPr>
        <p:spPr>
          <a:xfrm>
            <a:off x="323850" y="173038"/>
            <a:ext cx="274638" cy="276225"/>
          </a:xfrm>
          <a:custGeom>
            <a:avLst/>
            <a:gdLst/>
            <a:ahLst/>
            <a:cxnLst>
              <a:cxn ang="17694720">
                <a:pos x="137319" y="0"/>
              </a:cxn>
              <a:cxn ang="11796480">
                <a:pos x="0" y="107348"/>
              </a:cxn>
              <a:cxn ang="5898240">
                <a:pos x="52451" y="281040"/>
              </a:cxn>
              <a:cxn ang="5898240">
                <a:pos x="222187" y="281040"/>
              </a:cxn>
              <a:cxn ang="0">
                <a:pos x="274638" y="107348"/>
              </a:cxn>
            </a:cxnLst>
            <a:rect l="0" t="0" r="r" b="b"/>
            <a:pathLst>
              <a:path w="274638" h="274638">
                <a:moveTo>
                  <a:pt x="0" y="104902"/>
                </a:moveTo>
                <a:lnTo>
                  <a:pt x="99444" y="97003"/>
                </a:lnTo>
                <a:lnTo>
                  <a:pt x="137319" y="0"/>
                </a:lnTo>
                <a:lnTo>
                  <a:pt x="175194" y="97003"/>
                </a:lnTo>
                <a:lnTo>
                  <a:pt x="274638" y="104902"/>
                </a:lnTo>
                <a:lnTo>
                  <a:pt x="198602" y="172752"/>
                </a:lnTo>
                <a:lnTo>
                  <a:pt x="222187" y="274637"/>
                </a:lnTo>
                <a:lnTo>
                  <a:pt x="137319" y="219568"/>
                </a:lnTo>
                <a:lnTo>
                  <a:pt x="52451" y="274637"/>
                </a:lnTo>
                <a:lnTo>
                  <a:pt x="76036" y="172752"/>
                </a:lnTo>
                <a:close/>
              </a:path>
            </a:pathLst>
          </a:custGeom>
          <a:gradFill rotWithShape="0">
            <a:gsLst>
              <a:gs pos="0">
                <a:srgbClr val="A9CBFF"/>
              </a:gs>
              <a:gs pos="100000">
                <a:srgbClr val="0066FF"/>
              </a:gs>
            </a:gsLst>
            <a:lin ang="5400000" scaled="1"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601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57213" y="2640013"/>
            <a:ext cx="4200525" cy="361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602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1484313"/>
            <a:ext cx="4200525" cy="361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603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75" y="1677988"/>
            <a:ext cx="4381500" cy="4381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6" name="Group 30"/>
          <p:cNvGrpSpPr/>
          <p:nvPr/>
        </p:nvGrpSpPr>
        <p:grpSpPr>
          <a:xfrm>
            <a:off x="1631950" y="2884488"/>
            <a:ext cx="1989138" cy="1981200"/>
            <a:chOff x="0" y="0"/>
            <a:chExt cx="3134" cy="3120"/>
          </a:xfrm>
        </p:grpSpPr>
        <p:pic>
          <p:nvPicPr>
            <p:cNvPr id="2097604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3135" cy="31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6" name="文本框 3"/>
            <p:cNvSpPr txBox="1"/>
            <p:nvPr/>
          </p:nvSpPr>
          <p:spPr>
            <a:xfrm>
              <a:off x="297" y="838"/>
              <a:ext cx="2584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时间安排</a:t>
              </a:r>
            </a:p>
          </p:txBody>
        </p:sp>
      </p:grpSp>
      <p:grpSp>
        <p:nvGrpSpPr>
          <p:cNvPr id="177" name="Group 33"/>
          <p:cNvGrpSpPr/>
          <p:nvPr/>
        </p:nvGrpSpPr>
        <p:grpSpPr>
          <a:xfrm>
            <a:off x="3706813" y="2071688"/>
            <a:ext cx="1438275" cy="1419225"/>
            <a:chOff x="0" y="0"/>
            <a:chExt cx="2264" cy="2234"/>
          </a:xfrm>
        </p:grpSpPr>
        <p:pic>
          <p:nvPicPr>
            <p:cNvPr id="209760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2265" cy="22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7" name="文本框 3"/>
            <p:cNvSpPr txBox="1"/>
            <p:nvPr/>
          </p:nvSpPr>
          <p:spPr>
            <a:xfrm>
              <a:off x="110" y="560"/>
              <a:ext cx="2065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1天</a:t>
              </a:r>
            </a:p>
          </p:txBody>
        </p:sp>
      </p:grpSp>
      <p:grpSp>
        <p:nvGrpSpPr>
          <p:cNvPr id="178" name="Group 36"/>
          <p:cNvGrpSpPr/>
          <p:nvPr/>
        </p:nvGrpSpPr>
        <p:grpSpPr>
          <a:xfrm>
            <a:off x="1933575" y="1087438"/>
            <a:ext cx="1436688" cy="1428750"/>
            <a:chOff x="0" y="0"/>
            <a:chExt cx="2264" cy="2250"/>
          </a:xfrm>
        </p:grpSpPr>
        <p:pic>
          <p:nvPicPr>
            <p:cNvPr id="2097606" name="Picture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2265" cy="2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8" name="文本框 3"/>
            <p:cNvSpPr txBox="1"/>
            <p:nvPr/>
          </p:nvSpPr>
          <p:spPr>
            <a:xfrm>
              <a:off x="135" y="558"/>
              <a:ext cx="2065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0.5天</a:t>
              </a:r>
            </a:p>
          </p:txBody>
        </p:sp>
      </p:grpSp>
      <p:grpSp>
        <p:nvGrpSpPr>
          <p:cNvPr id="179" name="Group 39"/>
          <p:cNvGrpSpPr/>
          <p:nvPr/>
        </p:nvGrpSpPr>
        <p:grpSpPr>
          <a:xfrm>
            <a:off x="0" y="2060575"/>
            <a:ext cx="1438275" cy="1419225"/>
            <a:chOff x="0" y="0"/>
            <a:chExt cx="2265" cy="2235"/>
          </a:xfrm>
        </p:grpSpPr>
        <p:pic>
          <p:nvPicPr>
            <p:cNvPr id="2097607" name="Picture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2265" cy="22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59" name="文本框 3"/>
            <p:cNvSpPr txBox="1"/>
            <p:nvPr/>
          </p:nvSpPr>
          <p:spPr>
            <a:xfrm>
              <a:off x="135" y="812"/>
              <a:ext cx="2064" cy="5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2-3天</a:t>
              </a:r>
            </a:p>
          </p:txBody>
        </p:sp>
      </p:grpSp>
      <p:grpSp>
        <p:nvGrpSpPr>
          <p:cNvPr id="180" name="Group 42"/>
          <p:cNvGrpSpPr/>
          <p:nvPr/>
        </p:nvGrpSpPr>
        <p:grpSpPr>
          <a:xfrm>
            <a:off x="119063" y="4225925"/>
            <a:ext cx="1428750" cy="1417638"/>
            <a:chOff x="0" y="0"/>
            <a:chExt cx="2250" cy="2234"/>
          </a:xfrm>
        </p:grpSpPr>
        <p:pic>
          <p:nvPicPr>
            <p:cNvPr id="2097608" name="Picture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250" cy="22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60" name="文本框 3"/>
            <p:cNvSpPr txBox="1"/>
            <p:nvPr/>
          </p:nvSpPr>
          <p:spPr>
            <a:xfrm>
              <a:off x="104" y="551"/>
              <a:ext cx="2065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0.5天</a:t>
              </a:r>
            </a:p>
          </p:txBody>
        </p:sp>
      </p:grpSp>
      <p:grpSp>
        <p:nvGrpSpPr>
          <p:cNvPr id="181" name="Group 45"/>
          <p:cNvGrpSpPr/>
          <p:nvPr/>
        </p:nvGrpSpPr>
        <p:grpSpPr>
          <a:xfrm>
            <a:off x="1906588" y="5249863"/>
            <a:ext cx="1428750" cy="1419225"/>
            <a:chOff x="0" y="0"/>
            <a:chExt cx="2250" cy="2234"/>
          </a:xfrm>
        </p:grpSpPr>
        <p:pic>
          <p:nvPicPr>
            <p:cNvPr id="2097609" name="Picture 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2250" cy="22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61" name="文本框 3"/>
            <p:cNvSpPr txBox="1"/>
            <p:nvPr/>
          </p:nvSpPr>
          <p:spPr>
            <a:xfrm>
              <a:off x="104" y="549"/>
              <a:ext cx="2065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1.5天</a:t>
              </a:r>
            </a:p>
          </p:txBody>
        </p:sp>
      </p:grpSp>
      <p:grpSp>
        <p:nvGrpSpPr>
          <p:cNvPr id="182" name="Group 48"/>
          <p:cNvGrpSpPr/>
          <p:nvPr/>
        </p:nvGrpSpPr>
        <p:grpSpPr>
          <a:xfrm>
            <a:off x="3719513" y="4240213"/>
            <a:ext cx="1428750" cy="1428750"/>
            <a:chOff x="0" y="0"/>
            <a:chExt cx="2250" cy="2250"/>
          </a:xfrm>
        </p:grpSpPr>
        <p:pic>
          <p:nvPicPr>
            <p:cNvPr id="2097610" name="Picture 4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2250" cy="2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62" name="文本框 3"/>
            <p:cNvSpPr txBox="1"/>
            <p:nvPr/>
          </p:nvSpPr>
          <p:spPr>
            <a:xfrm>
              <a:off x="103" y="566"/>
              <a:ext cx="2065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0.5天</a:t>
              </a:r>
            </a:p>
          </p:txBody>
        </p:sp>
      </p:grpSp>
      <p:pic>
        <p:nvPicPr>
          <p:cNvPr id="2097611" name="Picture 51" descr="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5113" y="5661025"/>
            <a:ext cx="457200" cy="119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612" name="Picture 52" descr="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8850" y="5949950"/>
            <a:ext cx="34925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613" name="Picture 53" descr="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24750" y="5949950"/>
            <a:ext cx="303213" cy="792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3" name="Group 54"/>
          <p:cNvGrpSpPr/>
          <p:nvPr/>
        </p:nvGrpSpPr>
        <p:grpSpPr>
          <a:xfrm>
            <a:off x="5292725" y="1773238"/>
            <a:ext cx="3987800" cy="2914650"/>
            <a:chOff x="0" y="0"/>
            <a:chExt cx="6284" cy="4589"/>
          </a:xfrm>
        </p:grpSpPr>
        <p:pic>
          <p:nvPicPr>
            <p:cNvPr id="2097614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" y="724"/>
              <a:ext cx="5364" cy="16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7615" name="Picture 5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22" y="2381"/>
              <a:ext cx="5363" cy="11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63" name="文本框 3"/>
            <p:cNvSpPr txBox="1"/>
            <p:nvPr/>
          </p:nvSpPr>
          <p:spPr>
            <a:xfrm>
              <a:off x="1092" y="950"/>
              <a:ext cx="5038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设备调试</a:t>
              </a:r>
            </a:p>
          </p:txBody>
        </p:sp>
        <p:sp>
          <p:nvSpPr>
            <p:cNvPr id="1049264" name="文本框 3"/>
            <p:cNvSpPr txBox="1"/>
            <p:nvPr/>
          </p:nvSpPr>
          <p:spPr>
            <a:xfrm>
              <a:off x="1072" y="2538"/>
              <a:ext cx="5038" cy="6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整体运行调试</a:t>
              </a:r>
            </a:p>
          </p:txBody>
        </p:sp>
        <p:pic>
          <p:nvPicPr>
            <p:cNvPr id="2097616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" y="3507"/>
              <a:ext cx="5365" cy="10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65" name="文本框 3"/>
            <p:cNvSpPr txBox="1"/>
            <p:nvPr/>
          </p:nvSpPr>
          <p:spPr>
            <a:xfrm>
              <a:off x="1092" y="3709"/>
              <a:ext cx="5039" cy="6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097617" name="Picture 6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484" cy="14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9266" name="文本框 3"/>
          <p:cNvSpPr txBox="1"/>
          <p:nvPr/>
        </p:nvSpPr>
        <p:spPr>
          <a:xfrm>
            <a:off x="9085263" y="2476500"/>
            <a:ext cx="3205162" cy="747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267" name="文本框 3"/>
          <p:cNvSpPr txBox="1"/>
          <p:nvPr/>
        </p:nvSpPr>
        <p:spPr>
          <a:xfrm>
            <a:off x="9096375" y="3513138"/>
            <a:ext cx="3206750" cy="749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4" name="Group 64"/>
          <p:cNvGrpSpPr/>
          <p:nvPr/>
        </p:nvGrpSpPr>
        <p:grpSpPr>
          <a:xfrm>
            <a:off x="5175250" y="1773238"/>
            <a:ext cx="3968750" cy="1685925"/>
            <a:chOff x="0" y="0"/>
            <a:chExt cx="6249" cy="2656"/>
          </a:xfrm>
        </p:grpSpPr>
        <p:pic>
          <p:nvPicPr>
            <p:cNvPr id="2097618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724"/>
              <a:ext cx="5376" cy="16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9268" name="文本框 3"/>
            <p:cNvSpPr txBox="1"/>
            <p:nvPr/>
          </p:nvSpPr>
          <p:spPr>
            <a:xfrm>
              <a:off x="1087" y="950"/>
              <a:ext cx="5047" cy="17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设备搬运：探头和主机柜两部分</a:t>
              </a:r>
            </a:p>
            <a:p>
              <a:pPr algn="ctr">
                <a:lnSpc>
                  <a:spcPct val="120000"/>
                </a:lnSpc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097619" name="Picture 6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0"/>
              <a:ext cx="1470" cy="14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9269" name="文本框 3"/>
          <p:cNvSpPr txBox="1"/>
          <p:nvPr/>
        </p:nvSpPr>
        <p:spPr>
          <a:xfrm>
            <a:off x="6261100" y="6324600"/>
            <a:ext cx="3206750" cy="749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9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9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9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3958 0.137315 " pathEditMode="relative" rAng="0" ptsTypes="">
                                      <p:cBhvr>
                                        <p:cTn id="4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6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5278 -0.141296 " pathEditMode="relative" rAng="0" ptsTypes="">
                                      <p:cBhvr>
                                        <p:cTn id="5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903 -0.307037 " pathEditMode="relative" rAng="0" ptsTypes="">
                                      <p:cBhvr>
                                        <p:cTn id="5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6458 -0.151852 " pathEditMode="relative" rAng="0" ptsTypes="">
                                      <p:cBhvr>
                                        <p:cTn id="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7778 0.152222 " pathEditMode="relative" rAng="0" ptsTypes="">
                                      <p:cBhvr>
                                        <p:cTn id="5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6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069 0.322037 " pathEditMode="relative" rAng="0" ptsTypes="">
                                      <p:cBhvr>
                                        <p:cTn id="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958 0.137315 L 0.193958 0.462778 " pathEditMode="relative" rAng="0" ptsTypes="">
                                      <p:cBhvr>
                                        <p:cTn id="6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21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58 0.317963 L -0.196944 0.469074 " pathEditMode="relative" rAng="0" ptsTypes="">
                                      <p:cBhvr>
                                        <p:cTn id="7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778 0.147870 L -0.394653 -0.005278 " pathEditMode="relative" rAng="0" ptsTypes="">
                                      <p:cBhvr>
                                        <p:cTn id="7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458 -0.151852 L -0.196458 -0.456389 " pathEditMode="relative" rAng="0" ptsTypes="">
                                      <p:cBhvr>
                                        <p:cTn id="7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5 -0.311111 L 0.195972 -0.453981 " pathEditMode="relative" rAng="0" ptsTypes="">
                                      <p:cBhvr>
                                        <p:cTn id="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154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278 -0.141296 L 0.392153 -0.004815 " pathEditMode="relative" rAng="0" ptsTypes="">
                                      <p:cBhvr>
                                        <p:cTn id="7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958 0.458704 L -0.002917 0.609815 " pathEditMode="relative" rAng="0" ptsTypes="">
                                      <p:cBhvr>
                                        <p:cTn id="9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18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611 0.465000 L -0.393819 0.311574 " pathEditMode="relative" rAng="0" ptsTypes="">
                                      <p:cBhvr>
                                        <p:cTn id="9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653 -0.005278 L -0.394653 -0.309815 " pathEditMode="relative" rAng="0" ptsTypes="">
                                      <p:cBhvr>
                                        <p:cTn id="9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3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458 -0.462778 L 0.000417 -0.603333 " pathEditMode="relative" rAng="0" ptsTypes="">
                                      <p:cBhvr>
                                        <p:cTn id="9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972 -0.453981 L 0.392847 -0.317500 " pathEditMode="relative" rAng="0" ptsTypes="">
                                      <p:cBhvr>
                                        <p:cTn id="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27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153 -0.004815 L 0.392153 0.320648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17 0.605741 L -0.199792 0.452315 " pathEditMode="relative" rAng="0" ptsTypes="">
                                      <p:cBhvr>
                                        <p:cTn id="11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257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819 0.311574 L -0.393819 -0.003426 " pathEditMode="relative" rAng="0" ptsTypes="">
                                      <p:cBhvr>
                                        <p:cTn id="1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653 -0.313889 L -0.197778 -0.456759 " pathEditMode="relative" rAng="0" ptsTypes="">
                                      <p:cBhvr>
                                        <p:cTn id="11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17 -0.603333 L 0.197292 -0.466852 " pathEditMode="relative" rAng="0" ptsTypes="">
                                      <p:cBhvr>
                                        <p:cTn id="1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302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47 -0.317500 L 0.392847 0.007963 " pathEditMode="relative" rAng="0" ptsTypes="">
                                      <p:cBhvr>
                                        <p:cTn id="1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625 0.318611 L 0.195278 0.467685 " pathEditMode="relative" rAng="0" ptsTypes="">
                                      <p:cBhvr>
                                        <p:cTn id="1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792 0.452315 L -0.199792 0.147778 " pathEditMode="relative" rAng="0" ptsTypes="">
                                      <p:cBhvr>
                                        <p:cTn id="1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819 0.002963 L -0.196944 -0.139907 " pathEditMode="relative" rAng="0" ptsTypes="">
                                      <p:cBhvr>
                                        <p:cTn id="1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778 -0.456759 L -0.000903 -0.320278 " pathEditMode="relative" rAng="0" ptsTypes="">
                                      <p:cBhvr>
                                        <p:cTn id="1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92 -0.466852 L 0.197292 -0.141389 " pathEditMode="relative" rAng="0" ptsTypes="">
                                      <p:cBhvr>
                                        <p:cTn id="13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47 0.007963 L 0.195972 0.155000 " pathEditMode="relative" rAng="0" ptsTypes="">
                                      <p:cBhvr>
                                        <p:cTn id="1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74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278 0.467685 L -0.001597 0.310185 " pathEditMode="relative" rAng="0" ptsTypes="">
                                      <p:cBhvr>
                                        <p:cTn id="14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6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97 0.310185 L -0.001597 0.005648 " pathEditMode="relative" rAng="0" ptsTypes="">
                                      <p:cBhvr>
                                        <p:cTn id="15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792 0.147778 L -0.002917 0.000833 " pathEditMode="relative" rAng="0" ptsTypes="">
                                      <p:cBhvr>
                                        <p:cTn id="15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944 -0.139907 L -0.000069 -0.003426 " pathEditMode="relative" rAng="0" ptsTypes="">
                                      <p:cBhvr>
                                        <p:cTn id="1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03 -0.320278 L -0.000903 0.005185 " pathEditMode="relative" rAng="0" ptsTypes="">
                                      <p:cBhvr>
                                        <p:cTn id="15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160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92 -0.141389 L 0.000417 0.005648 " pathEditMode="relative" rAng="0" ptsTypes="">
                                      <p:cBhvr>
                                        <p:cTn id="16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71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972 0.155000 L -0.000903 -0.002500 " pathEditMode="relative" rAng="0" ptsTypes="">
                                      <p:cBhvr>
                                        <p:cTn id="16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7" dur="3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未知"/>
          <p:cNvSpPr/>
          <p:nvPr/>
        </p:nvSpPr>
        <p:spPr>
          <a:xfrm>
            <a:off x="1601788" y="2995613"/>
            <a:ext cx="487362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r" b="b"/>
            <a:pathLst>
              <a:path w="130" h="60">
                <a:moveTo>
                  <a:pt x="3" y="11"/>
                </a:moveTo>
                <a:cubicBezTo>
                  <a:pt x="0" y="40"/>
                  <a:pt x="27" y="60"/>
                  <a:pt x="61" y="60"/>
                </a:cubicBezTo>
                <a:cubicBezTo>
                  <a:pt x="97" y="60"/>
                  <a:pt x="130" y="46"/>
                  <a:pt x="129" y="22"/>
                </a:cubicBezTo>
                <a:cubicBezTo>
                  <a:pt x="129" y="12"/>
                  <a:pt x="122" y="6"/>
                  <a:pt x="118" y="4"/>
                </a:cubicBezTo>
                <a:cubicBezTo>
                  <a:pt x="116" y="2"/>
                  <a:pt x="114" y="1"/>
                  <a:pt x="112" y="2"/>
                </a:cubicBezTo>
                <a:cubicBezTo>
                  <a:pt x="111" y="2"/>
                  <a:pt x="114" y="4"/>
                  <a:pt x="115" y="5"/>
                </a:cubicBezTo>
                <a:cubicBezTo>
                  <a:pt x="118" y="10"/>
                  <a:pt x="119" y="16"/>
                  <a:pt x="118" y="21"/>
                </a:cubicBezTo>
                <a:cubicBezTo>
                  <a:pt x="117" y="42"/>
                  <a:pt x="94" y="56"/>
                  <a:pt x="61" y="56"/>
                </a:cubicBezTo>
                <a:cubicBezTo>
                  <a:pt x="31" y="54"/>
                  <a:pt x="6" y="37"/>
                  <a:pt x="9" y="12"/>
                </a:cubicBezTo>
                <a:cubicBezTo>
                  <a:pt x="10" y="8"/>
                  <a:pt x="11" y="4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3"/>
                  <a:pt x="3" y="7"/>
                  <a:pt x="3" y="1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3" name="未知"/>
          <p:cNvSpPr/>
          <p:nvPr/>
        </p:nvSpPr>
        <p:spPr>
          <a:xfrm>
            <a:off x="2482850" y="2565400"/>
            <a:ext cx="585788" cy="2174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156" h="58">
                <a:moveTo>
                  <a:pt x="83" y="0"/>
                </a:moveTo>
                <a:cubicBezTo>
                  <a:pt x="49" y="0"/>
                  <a:pt x="22" y="14"/>
                  <a:pt x="9" y="32"/>
                </a:cubicBezTo>
                <a:cubicBezTo>
                  <a:pt x="4" y="38"/>
                  <a:pt x="1" y="45"/>
                  <a:pt x="1" y="51"/>
                </a:cubicBezTo>
                <a:cubicBezTo>
                  <a:pt x="0" y="55"/>
                  <a:pt x="1" y="58"/>
                  <a:pt x="2" y="58"/>
                </a:cubicBezTo>
                <a:cubicBezTo>
                  <a:pt x="3" y="58"/>
                  <a:pt x="3" y="55"/>
                  <a:pt x="4" y="50"/>
                </a:cubicBezTo>
                <a:cubicBezTo>
                  <a:pt x="7" y="44"/>
                  <a:pt x="9" y="40"/>
                  <a:pt x="13" y="35"/>
                </a:cubicBezTo>
                <a:cubicBezTo>
                  <a:pt x="26" y="20"/>
                  <a:pt x="51" y="7"/>
                  <a:pt x="82" y="7"/>
                </a:cubicBezTo>
                <a:cubicBezTo>
                  <a:pt x="124" y="7"/>
                  <a:pt x="149" y="27"/>
                  <a:pt x="147" y="50"/>
                </a:cubicBezTo>
                <a:cubicBezTo>
                  <a:pt x="150" y="50"/>
                  <a:pt x="152" y="50"/>
                  <a:pt x="155" y="50"/>
                </a:cubicBezTo>
                <a:cubicBezTo>
                  <a:pt x="156" y="18"/>
                  <a:pt x="125" y="0"/>
                  <a:pt x="83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4" name="未知"/>
          <p:cNvSpPr/>
          <p:nvPr/>
        </p:nvSpPr>
        <p:spPr>
          <a:xfrm>
            <a:off x="1620838" y="2752725"/>
            <a:ext cx="1444625" cy="2428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r" b="b"/>
            <a:pathLst>
              <a:path w="385" h="65">
                <a:moveTo>
                  <a:pt x="377" y="0"/>
                </a:moveTo>
                <a:cubicBezTo>
                  <a:pt x="377" y="1"/>
                  <a:pt x="377" y="2"/>
                  <a:pt x="377" y="2"/>
                </a:cubicBezTo>
                <a:cubicBezTo>
                  <a:pt x="372" y="28"/>
                  <a:pt x="337" y="40"/>
                  <a:pt x="290" y="37"/>
                </a:cubicBezTo>
                <a:cubicBezTo>
                  <a:pt x="255" y="35"/>
                  <a:pt x="223" y="30"/>
                  <a:pt x="197" y="26"/>
                </a:cubicBezTo>
                <a:cubicBezTo>
                  <a:pt x="168" y="21"/>
                  <a:pt x="134" y="15"/>
                  <a:pt x="106" y="14"/>
                </a:cubicBezTo>
                <a:cubicBezTo>
                  <a:pt x="55" y="13"/>
                  <a:pt x="11" y="32"/>
                  <a:pt x="0" y="65"/>
                </a:cubicBezTo>
                <a:cubicBezTo>
                  <a:pt x="3" y="65"/>
                  <a:pt x="5" y="65"/>
                  <a:pt x="7" y="65"/>
                </a:cubicBezTo>
                <a:cubicBezTo>
                  <a:pt x="19" y="38"/>
                  <a:pt x="57" y="25"/>
                  <a:pt x="100" y="28"/>
                </a:cubicBezTo>
                <a:cubicBezTo>
                  <a:pt x="129" y="29"/>
                  <a:pt x="159" y="35"/>
                  <a:pt x="188" y="41"/>
                </a:cubicBezTo>
                <a:cubicBezTo>
                  <a:pt x="213" y="45"/>
                  <a:pt x="234" y="49"/>
                  <a:pt x="254" y="51"/>
                </a:cubicBezTo>
                <a:cubicBezTo>
                  <a:pt x="256" y="52"/>
                  <a:pt x="259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1" y="53"/>
                  <a:pt x="260" y="53"/>
                  <a:pt x="260" y="54"/>
                </a:cubicBezTo>
                <a:cubicBezTo>
                  <a:pt x="262" y="54"/>
                  <a:pt x="264" y="55"/>
                  <a:pt x="266" y="56"/>
                </a:cubicBezTo>
                <a:cubicBezTo>
                  <a:pt x="267" y="55"/>
                  <a:pt x="269" y="55"/>
                  <a:pt x="270" y="54"/>
                </a:cubicBezTo>
                <a:cubicBezTo>
                  <a:pt x="274" y="53"/>
                  <a:pt x="279" y="54"/>
                  <a:pt x="284" y="54"/>
                </a:cubicBezTo>
                <a:cubicBezTo>
                  <a:pt x="337" y="55"/>
                  <a:pt x="378" y="41"/>
                  <a:pt x="384" y="9"/>
                </a:cubicBezTo>
                <a:cubicBezTo>
                  <a:pt x="384" y="6"/>
                  <a:pt x="385" y="3"/>
                  <a:pt x="385" y="0"/>
                </a:cubicBezTo>
                <a:cubicBezTo>
                  <a:pt x="382" y="0"/>
                  <a:pt x="380" y="0"/>
                  <a:pt x="37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5" name="未知"/>
          <p:cNvSpPr/>
          <p:nvPr/>
        </p:nvSpPr>
        <p:spPr>
          <a:xfrm>
            <a:off x="1246188" y="2954338"/>
            <a:ext cx="1371600" cy="712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366" h="190">
                <a:moveTo>
                  <a:pt x="147" y="174"/>
                </a:moveTo>
                <a:cubicBezTo>
                  <a:pt x="182" y="165"/>
                  <a:pt x="229" y="146"/>
                  <a:pt x="267" y="111"/>
                </a:cubicBezTo>
                <a:cubicBezTo>
                  <a:pt x="295" y="84"/>
                  <a:pt x="305" y="62"/>
                  <a:pt x="328" y="34"/>
                </a:cubicBezTo>
                <a:cubicBezTo>
                  <a:pt x="342" y="18"/>
                  <a:pt x="356" y="7"/>
                  <a:pt x="366" y="2"/>
                </a:cubicBezTo>
                <a:cubicBezTo>
                  <a:pt x="364" y="1"/>
                  <a:pt x="362" y="0"/>
                  <a:pt x="360" y="0"/>
                </a:cubicBezTo>
                <a:cubicBezTo>
                  <a:pt x="331" y="9"/>
                  <a:pt x="304" y="28"/>
                  <a:pt x="278" y="56"/>
                </a:cubicBezTo>
                <a:cubicBezTo>
                  <a:pt x="247" y="88"/>
                  <a:pt x="234" y="111"/>
                  <a:pt x="203" y="138"/>
                </a:cubicBezTo>
                <a:cubicBezTo>
                  <a:pt x="180" y="157"/>
                  <a:pt x="147" y="170"/>
                  <a:pt x="129" y="173"/>
                </a:cubicBezTo>
                <a:cubicBezTo>
                  <a:pt x="108" y="171"/>
                  <a:pt x="70" y="166"/>
                  <a:pt x="47" y="166"/>
                </a:cubicBezTo>
                <a:cubicBezTo>
                  <a:pt x="26" y="166"/>
                  <a:pt x="4" y="169"/>
                  <a:pt x="2" y="180"/>
                </a:cubicBezTo>
                <a:cubicBezTo>
                  <a:pt x="0" y="190"/>
                  <a:pt x="35" y="190"/>
                  <a:pt x="55" y="189"/>
                </a:cubicBezTo>
                <a:cubicBezTo>
                  <a:pt x="70" y="189"/>
                  <a:pt x="98" y="186"/>
                  <a:pt x="113" y="183"/>
                </a:cubicBezTo>
                <a:cubicBezTo>
                  <a:pt x="116" y="184"/>
                  <a:pt x="120" y="184"/>
                  <a:pt x="124" y="184"/>
                </a:cubicBezTo>
                <a:cubicBezTo>
                  <a:pt x="130" y="178"/>
                  <a:pt x="137" y="173"/>
                  <a:pt x="147" y="17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6" name="未知"/>
          <p:cNvSpPr/>
          <p:nvPr/>
        </p:nvSpPr>
        <p:spPr>
          <a:xfrm>
            <a:off x="1711325" y="3446463"/>
            <a:ext cx="911225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243" h="60">
                <a:moveTo>
                  <a:pt x="234" y="4"/>
                </a:moveTo>
                <a:cubicBezTo>
                  <a:pt x="228" y="9"/>
                  <a:pt x="220" y="17"/>
                  <a:pt x="210" y="23"/>
                </a:cubicBezTo>
                <a:cubicBezTo>
                  <a:pt x="179" y="43"/>
                  <a:pt x="150" y="49"/>
                  <a:pt x="104" y="49"/>
                </a:cubicBezTo>
                <a:cubicBezTo>
                  <a:pt x="66" y="49"/>
                  <a:pt x="29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21" y="43"/>
                  <a:pt x="23" y="43"/>
                </a:cubicBezTo>
                <a:cubicBezTo>
                  <a:pt x="13" y="42"/>
                  <a:pt x="6" y="47"/>
                  <a:pt x="0" y="53"/>
                </a:cubicBezTo>
                <a:cubicBezTo>
                  <a:pt x="22" y="56"/>
                  <a:pt x="60" y="60"/>
                  <a:pt x="96" y="60"/>
                </a:cubicBezTo>
                <a:cubicBezTo>
                  <a:pt x="147" y="60"/>
                  <a:pt x="181" y="50"/>
                  <a:pt x="212" y="28"/>
                </a:cubicBezTo>
                <a:cubicBezTo>
                  <a:pt x="221" y="21"/>
                  <a:pt x="231" y="13"/>
                  <a:pt x="237" y="8"/>
                </a:cubicBezTo>
                <a:cubicBezTo>
                  <a:pt x="241" y="5"/>
                  <a:pt x="243" y="2"/>
                  <a:pt x="241" y="1"/>
                </a:cubicBezTo>
                <a:cubicBezTo>
                  <a:pt x="239" y="0"/>
                  <a:pt x="237" y="1"/>
                  <a:pt x="234" y="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7" name="未知"/>
          <p:cNvSpPr>
            <a:spLocks noEditPoints="1"/>
          </p:cNvSpPr>
          <p:nvPr/>
        </p:nvSpPr>
        <p:spPr>
          <a:xfrm>
            <a:off x="3192463" y="3284538"/>
            <a:ext cx="465137" cy="376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124" h="100">
                <a:moveTo>
                  <a:pt x="121" y="23"/>
                </a:moveTo>
                <a:cubicBezTo>
                  <a:pt x="124" y="14"/>
                  <a:pt x="120" y="4"/>
                  <a:pt x="109" y="3"/>
                </a:cubicBezTo>
                <a:cubicBezTo>
                  <a:pt x="95" y="0"/>
                  <a:pt x="76" y="7"/>
                  <a:pt x="55" y="18"/>
                </a:cubicBezTo>
                <a:cubicBezTo>
                  <a:pt x="44" y="23"/>
                  <a:pt x="35" y="29"/>
                  <a:pt x="29" y="33"/>
                </a:cubicBezTo>
                <a:cubicBezTo>
                  <a:pt x="24" y="37"/>
                  <a:pt x="15" y="45"/>
                  <a:pt x="13" y="46"/>
                </a:cubicBezTo>
                <a:cubicBezTo>
                  <a:pt x="7" y="52"/>
                  <a:pt x="4" y="55"/>
                  <a:pt x="5" y="57"/>
                </a:cubicBezTo>
                <a:cubicBezTo>
                  <a:pt x="6" y="58"/>
                  <a:pt x="8" y="57"/>
                  <a:pt x="10" y="55"/>
                </a:cubicBezTo>
                <a:cubicBezTo>
                  <a:pt x="14" y="52"/>
                  <a:pt x="16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8" y="61"/>
                  <a:pt x="4" y="69"/>
                  <a:pt x="3" y="78"/>
                </a:cubicBezTo>
                <a:cubicBezTo>
                  <a:pt x="0" y="95"/>
                  <a:pt x="13" y="100"/>
                  <a:pt x="25" y="100"/>
                </a:cubicBezTo>
                <a:cubicBezTo>
                  <a:pt x="46" y="98"/>
                  <a:pt x="71" y="80"/>
                  <a:pt x="85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101" y="55"/>
                  <a:pt x="113" y="39"/>
                  <a:pt x="123" y="21"/>
                </a:cubicBezTo>
                <a:cubicBezTo>
                  <a:pt x="123" y="22"/>
                  <a:pt x="122" y="23"/>
                  <a:pt x="121" y="23"/>
                </a:cubicBezTo>
                <a:close/>
                <a:moveTo>
                  <a:pt x="79" y="66"/>
                </a:moveTo>
                <a:cubicBezTo>
                  <a:pt x="64" y="79"/>
                  <a:pt x="44" y="91"/>
                  <a:pt x="33" y="91"/>
                </a:cubicBezTo>
                <a:cubicBezTo>
                  <a:pt x="29" y="91"/>
                  <a:pt x="27" y="90"/>
                  <a:pt x="26" y="86"/>
                </a:cubicBezTo>
                <a:cubicBezTo>
                  <a:pt x="25" y="79"/>
                  <a:pt x="34" y="64"/>
                  <a:pt x="57" y="43"/>
                </a:cubicBezTo>
                <a:cubicBezTo>
                  <a:pt x="76" y="23"/>
                  <a:pt x="96" y="8"/>
                  <a:pt x="107" y="8"/>
                </a:cubicBezTo>
                <a:cubicBezTo>
                  <a:pt x="113" y="8"/>
                  <a:pt x="118" y="11"/>
                  <a:pt x="117" y="18"/>
                </a:cubicBezTo>
                <a:cubicBezTo>
                  <a:pt x="116" y="27"/>
                  <a:pt x="97" y="50"/>
                  <a:pt x="79" y="66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8" name="未知"/>
          <p:cNvSpPr/>
          <p:nvPr/>
        </p:nvSpPr>
        <p:spPr>
          <a:xfrm>
            <a:off x="3795713" y="3295650"/>
            <a:ext cx="333375" cy="3571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9" h="95">
                <a:moveTo>
                  <a:pt x="77" y="35"/>
                </a:moveTo>
                <a:cubicBezTo>
                  <a:pt x="85" y="25"/>
                  <a:pt x="89" y="18"/>
                  <a:pt x="89" y="12"/>
                </a:cubicBezTo>
                <a:cubicBezTo>
                  <a:pt x="89" y="6"/>
                  <a:pt x="86" y="0"/>
                  <a:pt x="75" y="0"/>
                </a:cubicBezTo>
                <a:cubicBezTo>
                  <a:pt x="64" y="0"/>
                  <a:pt x="53" y="6"/>
                  <a:pt x="38" y="18"/>
                </a:cubicBezTo>
                <a:cubicBezTo>
                  <a:pt x="28" y="25"/>
                  <a:pt x="16" y="37"/>
                  <a:pt x="10" y="43"/>
                </a:cubicBezTo>
                <a:cubicBezTo>
                  <a:pt x="3" y="49"/>
                  <a:pt x="0" y="52"/>
                  <a:pt x="1" y="53"/>
                </a:cubicBezTo>
                <a:cubicBezTo>
                  <a:pt x="3" y="55"/>
                  <a:pt x="5" y="53"/>
                  <a:pt x="11" y="48"/>
                </a:cubicBezTo>
                <a:cubicBezTo>
                  <a:pt x="18" y="41"/>
                  <a:pt x="27" y="34"/>
                  <a:pt x="34" y="28"/>
                </a:cubicBezTo>
                <a:cubicBezTo>
                  <a:pt x="41" y="22"/>
                  <a:pt x="49" y="16"/>
                  <a:pt x="56" y="13"/>
                </a:cubicBezTo>
                <a:cubicBezTo>
                  <a:pt x="59" y="11"/>
                  <a:pt x="62" y="10"/>
                  <a:pt x="64" y="12"/>
                </a:cubicBezTo>
                <a:cubicBezTo>
                  <a:pt x="65" y="14"/>
                  <a:pt x="64" y="17"/>
                  <a:pt x="60" y="22"/>
                </a:cubicBezTo>
                <a:cubicBezTo>
                  <a:pt x="54" y="29"/>
                  <a:pt x="44" y="42"/>
                  <a:pt x="38" y="50"/>
                </a:cubicBezTo>
                <a:cubicBezTo>
                  <a:pt x="29" y="61"/>
                  <a:pt x="18" y="80"/>
                  <a:pt x="14" y="87"/>
                </a:cubicBezTo>
                <a:cubicBezTo>
                  <a:pt x="10" y="94"/>
                  <a:pt x="13" y="95"/>
                  <a:pt x="21" y="95"/>
                </a:cubicBezTo>
                <a:cubicBezTo>
                  <a:pt x="27" y="95"/>
                  <a:pt x="30" y="94"/>
                  <a:pt x="35" y="90"/>
                </a:cubicBezTo>
                <a:cubicBezTo>
                  <a:pt x="37" y="89"/>
                  <a:pt x="38" y="88"/>
                  <a:pt x="40" y="87"/>
                </a:cubicBezTo>
                <a:cubicBezTo>
                  <a:pt x="43" y="80"/>
                  <a:pt x="48" y="73"/>
                  <a:pt x="54" y="67"/>
                </a:cubicBezTo>
                <a:cubicBezTo>
                  <a:pt x="60" y="58"/>
                  <a:pt x="70" y="45"/>
                  <a:pt x="77" y="3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79" name="未知"/>
          <p:cNvSpPr/>
          <p:nvPr/>
        </p:nvSpPr>
        <p:spPr>
          <a:xfrm>
            <a:off x="3946525" y="3295650"/>
            <a:ext cx="501650" cy="3270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134" h="87">
                <a:moveTo>
                  <a:pt x="122" y="0"/>
                </a:moveTo>
                <a:cubicBezTo>
                  <a:pt x="106" y="0"/>
                  <a:pt x="82" y="15"/>
                  <a:pt x="63" y="29"/>
                </a:cubicBezTo>
                <a:cubicBezTo>
                  <a:pt x="43" y="43"/>
                  <a:pt x="25" y="59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3" y="68"/>
                  <a:pt x="14" y="67"/>
                </a:cubicBezTo>
                <a:cubicBezTo>
                  <a:pt x="8" y="73"/>
                  <a:pt x="3" y="80"/>
                  <a:pt x="0" y="87"/>
                </a:cubicBezTo>
                <a:cubicBezTo>
                  <a:pt x="21" y="70"/>
                  <a:pt x="34" y="58"/>
                  <a:pt x="57" y="41"/>
                </a:cubicBezTo>
                <a:cubicBezTo>
                  <a:pt x="74" y="27"/>
                  <a:pt x="89" y="18"/>
                  <a:pt x="99" y="13"/>
                </a:cubicBezTo>
                <a:cubicBezTo>
                  <a:pt x="105" y="10"/>
                  <a:pt x="111" y="8"/>
                  <a:pt x="114" y="9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21" y="10"/>
                  <a:pt x="127" y="6"/>
                  <a:pt x="134" y="3"/>
                </a:cubicBezTo>
                <a:cubicBezTo>
                  <a:pt x="131" y="1"/>
                  <a:pt x="127" y="0"/>
                  <a:pt x="12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0" name="未知"/>
          <p:cNvSpPr/>
          <p:nvPr/>
        </p:nvSpPr>
        <p:spPr>
          <a:xfrm>
            <a:off x="5629275" y="3243263"/>
            <a:ext cx="217488" cy="104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0" t="0" r="r" b="b"/>
            <a:pathLst>
              <a:path w="58" h="28">
                <a:moveTo>
                  <a:pt x="27" y="28"/>
                </a:moveTo>
                <a:cubicBezTo>
                  <a:pt x="37" y="28"/>
                  <a:pt x="44" y="25"/>
                  <a:pt x="50" y="21"/>
                </a:cubicBezTo>
                <a:cubicBezTo>
                  <a:pt x="54" y="19"/>
                  <a:pt x="58" y="14"/>
                  <a:pt x="56" y="13"/>
                </a:cubicBezTo>
                <a:cubicBezTo>
                  <a:pt x="55" y="11"/>
                  <a:pt x="53" y="15"/>
                  <a:pt x="48" y="18"/>
                </a:cubicBezTo>
                <a:cubicBezTo>
                  <a:pt x="44" y="21"/>
                  <a:pt x="37" y="23"/>
                  <a:pt x="29" y="23"/>
                </a:cubicBezTo>
                <a:cubicBezTo>
                  <a:pt x="15" y="23"/>
                  <a:pt x="9" y="14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6" y="1"/>
                  <a:pt x="3" y="2"/>
                  <a:pt x="0" y="3"/>
                </a:cubicBezTo>
                <a:cubicBezTo>
                  <a:pt x="2" y="19"/>
                  <a:pt x="13" y="28"/>
                  <a:pt x="27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1" name="未知"/>
          <p:cNvSpPr>
            <a:spLocks noEditPoints="1"/>
          </p:cNvSpPr>
          <p:nvPr/>
        </p:nvSpPr>
        <p:spPr>
          <a:xfrm>
            <a:off x="5813425" y="2774950"/>
            <a:ext cx="1147763" cy="8890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306" h="237">
                <a:moveTo>
                  <a:pt x="295" y="1"/>
                </a:moveTo>
                <a:cubicBezTo>
                  <a:pt x="284" y="0"/>
                  <a:pt x="268" y="11"/>
                  <a:pt x="255" y="23"/>
                </a:cubicBezTo>
                <a:cubicBezTo>
                  <a:pt x="227" y="52"/>
                  <a:pt x="209" y="72"/>
                  <a:pt x="169" y="121"/>
                </a:cubicBezTo>
                <a:cubicBezTo>
                  <a:pt x="148" y="146"/>
                  <a:pt x="122" y="173"/>
                  <a:pt x="88" y="197"/>
                </a:cubicBezTo>
                <a:cubicBezTo>
                  <a:pt x="68" y="212"/>
                  <a:pt x="41" y="228"/>
                  <a:pt x="28" y="227"/>
                </a:cubicBezTo>
                <a:cubicBezTo>
                  <a:pt x="24" y="226"/>
                  <a:pt x="21" y="224"/>
                  <a:pt x="20" y="219"/>
                </a:cubicBezTo>
                <a:cubicBezTo>
                  <a:pt x="14" y="224"/>
                  <a:pt x="7" y="229"/>
                  <a:pt x="0" y="233"/>
                </a:cubicBezTo>
                <a:cubicBezTo>
                  <a:pt x="4" y="236"/>
                  <a:pt x="9" y="237"/>
                  <a:pt x="16" y="237"/>
                </a:cubicBezTo>
                <a:cubicBezTo>
                  <a:pt x="52" y="237"/>
                  <a:pt x="115" y="187"/>
                  <a:pt x="150" y="151"/>
                </a:cubicBezTo>
                <a:cubicBezTo>
                  <a:pt x="149" y="152"/>
                  <a:pt x="148" y="153"/>
                  <a:pt x="148" y="154"/>
                </a:cubicBezTo>
                <a:cubicBezTo>
                  <a:pt x="169" y="132"/>
                  <a:pt x="191" y="105"/>
                  <a:pt x="218" y="97"/>
                </a:cubicBezTo>
                <a:cubicBezTo>
                  <a:pt x="236" y="80"/>
                  <a:pt x="245" y="73"/>
                  <a:pt x="261" y="60"/>
                </a:cubicBezTo>
                <a:cubicBezTo>
                  <a:pt x="272" y="51"/>
                  <a:pt x="287" y="38"/>
                  <a:pt x="297" y="25"/>
                </a:cubicBezTo>
                <a:cubicBezTo>
                  <a:pt x="305" y="14"/>
                  <a:pt x="306" y="2"/>
                  <a:pt x="295" y="1"/>
                </a:cubicBezTo>
                <a:close/>
                <a:moveTo>
                  <a:pt x="289" y="28"/>
                </a:moveTo>
                <a:cubicBezTo>
                  <a:pt x="284" y="34"/>
                  <a:pt x="271" y="46"/>
                  <a:pt x="257" y="57"/>
                </a:cubicBezTo>
                <a:cubicBezTo>
                  <a:pt x="248" y="65"/>
                  <a:pt x="239" y="72"/>
                  <a:pt x="229" y="80"/>
                </a:cubicBezTo>
                <a:cubicBezTo>
                  <a:pt x="243" y="61"/>
                  <a:pt x="256" y="43"/>
                  <a:pt x="270" y="27"/>
                </a:cubicBezTo>
                <a:cubicBezTo>
                  <a:pt x="279" y="14"/>
                  <a:pt x="290" y="4"/>
                  <a:pt x="296" y="6"/>
                </a:cubicBezTo>
                <a:cubicBezTo>
                  <a:pt x="300" y="8"/>
                  <a:pt x="299" y="16"/>
                  <a:pt x="289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2" name="未知"/>
          <p:cNvSpPr/>
          <p:nvPr/>
        </p:nvSpPr>
        <p:spPr>
          <a:xfrm>
            <a:off x="6176963" y="3757613"/>
            <a:ext cx="330200" cy="2968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8" h="79">
                <a:moveTo>
                  <a:pt x="3" y="1"/>
                </a:moveTo>
                <a:cubicBezTo>
                  <a:pt x="2" y="3"/>
                  <a:pt x="1" y="4"/>
                  <a:pt x="0" y="6"/>
                </a:cubicBezTo>
                <a:cubicBezTo>
                  <a:pt x="53" y="5"/>
                  <a:pt x="82" y="29"/>
                  <a:pt x="77" y="68"/>
                </a:cubicBezTo>
                <a:cubicBezTo>
                  <a:pt x="76" y="76"/>
                  <a:pt x="75" y="77"/>
                  <a:pt x="76" y="78"/>
                </a:cubicBezTo>
                <a:cubicBezTo>
                  <a:pt x="78" y="79"/>
                  <a:pt x="81" y="73"/>
                  <a:pt x="82" y="67"/>
                </a:cubicBezTo>
                <a:cubicBezTo>
                  <a:pt x="88" y="27"/>
                  <a:pt x="57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3" name="未知"/>
          <p:cNvSpPr>
            <a:spLocks noEditPoints="1"/>
          </p:cNvSpPr>
          <p:nvPr/>
        </p:nvSpPr>
        <p:spPr>
          <a:xfrm>
            <a:off x="5364163" y="3746500"/>
            <a:ext cx="822325" cy="6445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219" h="172">
                <a:moveTo>
                  <a:pt x="216" y="4"/>
                </a:moveTo>
                <a:cubicBezTo>
                  <a:pt x="217" y="3"/>
                  <a:pt x="218" y="1"/>
                  <a:pt x="219" y="0"/>
                </a:cubicBezTo>
                <a:cubicBezTo>
                  <a:pt x="210" y="1"/>
                  <a:pt x="200" y="2"/>
                  <a:pt x="191" y="3"/>
                </a:cubicBezTo>
                <a:cubicBezTo>
                  <a:pt x="190" y="5"/>
                  <a:pt x="189" y="6"/>
                  <a:pt x="188" y="8"/>
                </a:cubicBezTo>
                <a:cubicBezTo>
                  <a:pt x="158" y="14"/>
                  <a:pt x="118" y="30"/>
                  <a:pt x="83" y="54"/>
                </a:cubicBezTo>
                <a:cubicBezTo>
                  <a:pt x="54" y="73"/>
                  <a:pt x="4" y="118"/>
                  <a:pt x="2" y="149"/>
                </a:cubicBezTo>
                <a:cubicBezTo>
                  <a:pt x="0" y="168"/>
                  <a:pt x="15" y="172"/>
                  <a:pt x="25" y="172"/>
                </a:cubicBezTo>
                <a:cubicBezTo>
                  <a:pt x="55" y="172"/>
                  <a:pt x="111" y="134"/>
                  <a:pt x="154" y="84"/>
                </a:cubicBezTo>
                <a:cubicBezTo>
                  <a:pt x="182" y="51"/>
                  <a:pt x="196" y="33"/>
                  <a:pt x="212" y="9"/>
                </a:cubicBezTo>
                <a:cubicBezTo>
                  <a:pt x="213" y="9"/>
                  <a:pt x="214" y="9"/>
                  <a:pt x="215" y="9"/>
                </a:cubicBezTo>
                <a:cubicBezTo>
                  <a:pt x="216" y="7"/>
                  <a:pt x="217" y="6"/>
                  <a:pt x="218" y="4"/>
                </a:cubicBezTo>
                <a:cubicBezTo>
                  <a:pt x="217" y="4"/>
                  <a:pt x="217" y="4"/>
                  <a:pt x="216" y="4"/>
                </a:cubicBezTo>
                <a:close/>
                <a:moveTo>
                  <a:pt x="133" y="83"/>
                </a:moveTo>
                <a:cubicBezTo>
                  <a:pt x="110" y="114"/>
                  <a:pt x="82" y="142"/>
                  <a:pt x="63" y="154"/>
                </a:cubicBezTo>
                <a:cubicBezTo>
                  <a:pt x="49" y="162"/>
                  <a:pt x="38" y="166"/>
                  <a:pt x="29" y="165"/>
                </a:cubicBezTo>
                <a:cubicBezTo>
                  <a:pt x="24" y="164"/>
                  <a:pt x="18" y="160"/>
                  <a:pt x="18" y="151"/>
                </a:cubicBezTo>
                <a:cubicBezTo>
                  <a:pt x="18" y="124"/>
                  <a:pt x="59" y="78"/>
                  <a:pt x="87" y="59"/>
                </a:cubicBezTo>
                <a:cubicBezTo>
                  <a:pt x="120" y="36"/>
                  <a:pt x="157" y="20"/>
                  <a:pt x="185" y="14"/>
                </a:cubicBezTo>
                <a:cubicBezTo>
                  <a:pt x="165" y="39"/>
                  <a:pt x="146" y="66"/>
                  <a:pt x="133" y="8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4" name="未知"/>
          <p:cNvSpPr/>
          <p:nvPr/>
        </p:nvSpPr>
        <p:spPr>
          <a:xfrm>
            <a:off x="6088063" y="3138488"/>
            <a:ext cx="542925" cy="619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145" h="165">
                <a:moveTo>
                  <a:pt x="143" y="1"/>
                </a:moveTo>
                <a:cubicBezTo>
                  <a:pt x="144" y="1"/>
                  <a:pt x="144" y="0"/>
                  <a:pt x="145" y="0"/>
                </a:cubicBezTo>
                <a:cubicBezTo>
                  <a:pt x="118" y="8"/>
                  <a:pt x="96" y="35"/>
                  <a:pt x="75" y="57"/>
                </a:cubicBezTo>
                <a:cubicBezTo>
                  <a:pt x="58" y="81"/>
                  <a:pt x="26" y="127"/>
                  <a:pt x="0" y="165"/>
                </a:cubicBezTo>
                <a:cubicBezTo>
                  <a:pt x="9" y="164"/>
                  <a:pt x="19" y="163"/>
                  <a:pt x="28" y="162"/>
                </a:cubicBezTo>
                <a:cubicBezTo>
                  <a:pt x="39" y="146"/>
                  <a:pt x="53" y="126"/>
                  <a:pt x="72" y="99"/>
                </a:cubicBezTo>
                <a:cubicBezTo>
                  <a:pt x="92" y="71"/>
                  <a:pt x="123" y="29"/>
                  <a:pt x="143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5" name="未知"/>
          <p:cNvSpPr/>
          <p:nvPr/>
        </p:nvSpPr>
        <p:spPr>
          <a:xfrm>
            <a:off x="5780088" y="2794000"/>
            <a:ext cx="573087" cy="8540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153" h="228">
                <a:moveTo>
                  <a:pt x="128" y="0"/>
                </a:moveTo>
                <a:cubicBezTo>
                  <a:pt x="125" y="1"/>
                  <a:pt x="122" y="2"/>
                  <a:pt x="119" y="4"/>
                </a:cubicBezTo>
                <a:cubicBezTo>
                  <a:pt x="128" y="6"/>
                  <a:pt x="134" y="13"/>
                  <a:pt x="131" y="24"/>
                </a:cubicBezTo>
                <a:cubicBezTo>
                  <a:pt x="125" y="44"/>
                  <a:pt x="105" y="69"/>
                  <a:pt x="71" y="108"/>
                </a:cubicBezTo>
                <a:cubicBezTo>
                  <a:pt x="28" y="155"/>
                  <a:pt x="4" y="184"/>
                  <a:pt x="1" y="207"/>
                </a:cubicBezTo>
                <a:cubicBezTo>
                  <a:pt x="0" y="217"/>
                  <a:pt x="3" y="224"/>
                  <a:pt x="9" y="228"/>
                </a:cubicBezTo>
                <a:cubicBezTo>
                  <a:pt x="16" y="224"/>
                  <a:pt x="23" y="219"/>
                  <a:pt x="29" y="214"/>
                </a:cubicBezTo>
                <a:cubicBezTo>
                  <a:pt x="29" y="213"/>
                  <a:pt x="29" y="211"/>
                  <a:pt x="30" y="209"/>
                </a:cubicBezTo>
                <a:cubicBezTo>
                  <a:pt x="32" y="191"/>
                  <a:pt x="56" y="162"/>
                  <a:pt x="99" y="114"/>
                </a:cubicBezTo>
                <a:cubicBezTo>
                  <a:pt x="126" y="83"/>
                  <a:pt x="152" y="53"/>
                  <a:pt x="152" y="29"/>
                </a:cubicBezTo>
                <a:cubicBezTo>
                  <a:pt x="153" y="14"/>
                  <a:pt x="143" y="4"/>
                  <a:pt x="12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6" name="未知"/>
          <p:cNvSpPr/>
          <p:nvPr/>
        </p:nvSpPr>
        <p:spPr>
          <a:xfrm>
            <a:off x="5626100" y="2782888"/>
            <a:ext cx="633413" cy="47148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169" h="126">
                <a:moveTo>
                  <a:pt x="149" y="0"/>
                </a:moveTo>
                <a:cubicBezTo>
                  <a:pt x="122" y="0"/>
                  <a:pt x="77" y="13"/>
                  <a:pt x="43" y="43"/>
                </a:cubicBezTo>
                <a:cubicBezTo>
                  <a:pt x="16" y="68"/>
                  <a:pt x="0" y="101"/>
                  <a:pt x="1" y="125"/>
                </a:cubicBezTo>
                <a:cubicBezTo>
                  <a:pt x="1" y="125"/>
                  <a:pt x="1" y="126"/>
                  <a:pt x="1" y="126"/>
                </a:cubicBezTo>
                <a:cubicBezTo>
                  <a:pt x="4" y="125"/>
                  <a:pt x="7" y="124"/>
                  <a:pt x="10" y="123"/>
                </a:cubicBezTo>
                <a:cubicBezTo>
                  <a:pt x="10" y="101"/>
                  <a:pt x="31" y="75"/>
                  <a:pt x="54" y="53"/>
                </a:cubicBezTo>
                <a:cubicBezTo>
                  <a:pt x="84" y="23"/>
                  <a:pt x="121" y="5"/>
                  <a:pt x="149" y="5"/>
                </a:cubicBezTo>
                <a:cubicBezTo>
                  <a:pt x="153" y="5"/>
                  <a:pt x="157" y="6"/>
                  <a:pt x="160" y="7"/>
                </a:cubicBezTo>
                <a:cubicBezTo>
                  <a:pt x="163" y="5"/>
                  <a:pt x="166" y="4"/>
                  <a:pt x="169" y="3"/>
                </a:cubicBezTo>
                <a:cubicBezTo>
                  <a:pt x="163" y="1"/>
                  <a:pt x="156" y="0"/>
                  <a:pt x="14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7" name="未知"/>
          <p:cNvSpPr/>
          <p:nvPr/>
        </p:nvSpPr>
        <p:spPr>
          <a:xfrm>
            <a:off x="6510338" y="3295650"/>
            <a:ext cx="382587" cy="368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102" h="98">
                <a:moveTo>
                  <a:pt x="32" y="93"/>
                </a:moveTo>
                <a:cubicBezTo>
                  <a:pt x="26" y="93"/>
                  <a:pt x="24" y="89"/>
                  <a:pt x="24" y="83"/>
                </a:cubicBezTo>
                <a:cubicBezTo>
                  <a:pt x="26" y="72"/>
                  <a:pt x="40" y="51"/>
                  <a:pt x="56" y="35"/>
                </a:cubicBezTo>
                <a:cubicBezTo>
                  <a:pt x="72" y="20"/>
                  <a:pt x="82" y="11"/>
                  <a:pt x="96" y="5"/>
                </a:cubicBezTo>
                <a:cubicBezTo>
                  <a:pt x="100" y="3"/>
                  <a:pt x="102" y="3"/>
                  <a:pt x="102" y="2"/>
                </a:cubicBezTo>
                <a:cubicBezTo>
                  <a:pt x="102" y="0"/>
                  <a:pt x="97" y="0"/>
                  <a:pt x="93" y="0"/>
                </a:cubicBezTo>
                <a:cubicBezTo>
                  <a:pt x="81" y="0"/>
                  <a:pt x="64" y="6"/>
                  <a:pt x="48" y="14"/>
                </a:cubicBezTo>
                <a:cubicBezTo>
                  <a:pt x="37" y="20"/>
                  <a:pt x="29" y="25"/>
                  <a:pt x="22" y="30"/>
                </a:cubicBezTo>
                <a:cubicBezTo>
                  <a:pt x="16" y="34"/>
                  <a:pt x="9" y="40"/>
                  <a:pt x="5" y="44"/>
                </a:cubicBezTo>
                <a:cubicBezTo>
                  <a:pt x="3" y="46"/>
                  <a:pt x="0" y="49"/>
                  <a:pt x="1" y="51"/>
                </a:cubicBezTo>
                <a:cubicBezTo>
                  <a:pt x="2" y="52"/>
                  <a:pt x="4" y="51"/>
                  <a:pt x="8" y="47"/>
                </a:cubicBezTo>
                <a:cubicBezTo>
                  <a:pt x="12" y="44"/>
                  <a:pt x="14" y="42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8" y="50"/>
                  <a:pt x="1" y="63"/>
                  <a:pt x="1" y="74"/>
                </a:cubicBezTo>
                <a:cubicBezTo>
                  <a:pt x="0" y="90"/>
                  <a:pt x="11" y="98"/>
                  <a:pt x="28" y="98"/>
                </a:cubicBezTo>
                <a:cubicBezTo>
                  <a:pt x="29" y="98"/>
                  <a:pt x="30" y="98"/>
                  <a:pt x="31" y="98"/>
                </a:cubicBezTo>
                <a:cubicBezTo>
                  <a:pt x="31" y="96"/>
                  <a:pt x="32" y="94"/>
                  <a:pt x="33" y="93"/>
                </a:cubicBezTo>
                <a:cubicBezTo>
                  <a:pt x="33" y="93"/>
                  <a:pt x="32" y="93"/>
                  <a:pt x="32" y="93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8" name="未知"/>
          <p:cNvSpPr/>
          <p:nvPr/>
        </p:nvSpPr>
        <p:spPr>
          <a:xfrm>
            <a:off x="6627813" y="3295650"/>
            <a:ext cx="360362" cy="368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96" h="98">
                <a:moveTo>
                  <a:pt x="64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7" y="65"/>
                  <a:pt x="69" y="62"/>
                  <a:pt x="72" y="59"/>
                </a:cubicBezTo>
                <a:cubicBezTo>
                  <a:pt x="85" y="47"/>
                  <a:pt x="93" y="34"/>
                  <a:pt x="95" y="23"/>
                </a:cubicBezTo>
                <a:cubicBezTo>
                  <a:pt x="96" y="15"/>
                  <a:pt x="93" y="8"/>
                  <a:pt x="88" y="4"/>
                </a:cubicBezTo>
                <a:cubicBezTo>
                  <a:pt x="86" y="2"/>
                  <a:pt x="83" y="0"/>
                  <a:pt x="80" y="1"/>
                </a:cubicBezTo>
                <a:cubicBezTo>
                  <a:pt x="79" y="2"/>
                  <a:pt x="81" y="3"/>
                  <a:pt x="81" y="9"/>
                </a:cubicBezTo>
                <a:cubicBezTo>
                  <a:pt x="81" y="12"/>
                  <a:pt x="81" y="18"/>
                  <a:pt x="79" y="22"/>
                </a:cubicBezTo>
                <a:cubicBezTo>
                  <a:pt x="76" y="24"/>
                  <a:pt x="68" y="28"/>
                  <a:pt x="62" y="36"/>
                </a:cubicBezTo>
                <a:cubicBezTo>
                  <a:pt x="55" y="46"/>
                  <a:pt x="53" y="54"/>
                  <a:pt x="52" y="59"/>
                </a:cubicBezTo>
                <a:cubicBezTo>
                  <a:pt x="52" y="60"/>
                  <a:pt x="52" y="60"/>
                  <a:pt x="51" y="60"/>
                </a:cubicBezTo>
                <a:cubicBezTo>
                  <a:pt x="35" y="78"/>
                  <a:pt x="14" y="92"/>
                  <a:pt x="2" y="93"/>
                </a:cubicBezTo>
                <a:cubicBezTo>
                  <a:pt x="1" y="94"/>
                  <a:pt x="0" y="96"/>
                  <a:pt x="0" y="98"/>
                </a:cubicBezTo>
                <a:cubicBezTo>
                  <a:pt x="19" y="97"/>
                  <a:pt x="40" y="85"/>
                  <a:pt x="54" y="75"/>
                </a:cubicBezTo>
                <a:cubicBezTo>
                  <a:pt x="56" y="74"/>
                  <a:pt x="58" y="73"/>
                  <a:pt x="59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1" y="70"/>
                  <a:pt x="62" y="69"/>
                  <a:pt x="64" y="6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89" name="未知"/>
          <p:cNvSpPr/>
          <p:nvPr/>
        </p:nvSpPr>
        <p:spPr>
          <a:xfrm>
            <a:off x="7013575" y="3300413"/>
            <a:ext cx="333375" cy="19526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89" h="52">
                <a:moveTo>
                  <a:pt x="78" y="0"/>
                </a:moveTo>
                <a:cubicBezTo>
                  <a:pt x="68" y="0"/>
                  <a:pt x="61" y="2"/>
                  <a:pt x="46" y="12"/>
                </a:cubicBezTo>
                <a:cubicBezTo>
                  <a:pt x="33" y="21"/>
                  <a:pt x="14" y="37"/>
                  <a:pt x="8" y="42"/>
                </a:cubicBezTo>
                <a:cubicBezTo>
                  <a:pt x="2" y="48"/>
                  <a:pt x="0" y="50"/>
                  <a:pt x="2" y="51"/>
                </a:cubicBezTo>
                <a:cubicBezTo>
                  <a:pt x="3" y="52"/>
                  <a:pt x="5" y="51"/>
                  <a:pt x="10" y="47"/>
                </a:cubicBezTo>
                <a:cubicBezTo>
                  <a:pt x="15" y="42"/>
                  <a:pt x="21" y="37"/>
                  <a:pt x="29" y="30"/>
                </a:cubicBezTo>
                <a:cubicBezTo>
                  <a:pt x="38" y="24"/>
                  <a:pt x="49" y="16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61" y="15"/>
                  <a:pt x="75" y="9"/>
                  <a:pt x="88" y="4"/>
                </a:cubicBezTo>
                <a:cubicBezTo>
                  <a:pt x="89" y="1"/>
                  <a:pt x="86" y="0"/>
                  <a:pt x="78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0" name="未知"/>
          <p:cNvSpPr/>
          <p:nvPr/>
        </p:nvSpPr>
        <p:spPr>
          <a:xfrm>
            <a:off x="7024688" y="3302000"/>
            <a:ext cx="319087" cy="3381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5" h="90">
                <a:moveTo>
                  <a:pt x="32" y="68"/>
                </a:moveTo>
                <a:cubicBezTo>
                  <a:pt x="35" y="62"/>
                  <a:pt x="44" y="50"/>
                  <a:pt x="53" y="38"/>
                </a:cubicBezTo>
                <a:cubicBezTo>
                  <a:pt x="64" y="25"/>
                  <a:pt x="74" y="12"/>
                  <a:pt x="81" y="4"/>
                </a:cubicBezTo>
                <a:cubicBezTo>
                  <a:pt x="83" y="2"/>
                  <a:pt x="84" y="1"/>
                  <a:pt x="85" y="0"/>
                </a:cubicBezTo>
                <a:cubicBezTo>
                  <a:pt x="72" y="5"/>
                  <a:pt x="58" y="11"/>
                  <a:pt x="46" y="14"/>
                </a:cubicBezTo>
                <a:cubicBezTo>
                  <a:pt x="31" y="28"/>
                  <a:pt x="21" y="40"/>
                  <a:pt x="11" y="54"/>
                </a:cubicBezTo>
                <a:cubicBezTo>
                  <a:pt x="6" y="60"/>
                  <a:pt x="1" y="69"/>
                  <a:pt x="1" y="76"/>
                </a:cubicBezTo>
                <a:cubicBezTo>
                  <a:pt x="0" y="83"/>
                  <a:pt x="4" y="88"/>
                  <a:pt x="9" y="90"/>
                </a:cubicBezTo>
                <a:cubicBezTo>
                  <a:pt x="17" y="85"/>
                  <a:pt x="24" y="80"/>
                  <a:pt x="31" y="76"/>
                </a:cubicBezTo>
                <a:cubicBezTo>
                  <a:pt x="31" y="74"/>
                  <a:pt x="31" y="71"/>
                  <a:pt x="32" y="6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1" name="未知"/>
          <p:cNvSpPr/>
          <p:nvPr/>
        </p:nvSpPr>
        <p:spPr>
          <a:xfrm>
            <a:off x="7058025" y="3282950"/>
            <a:ext cx="623888" cy="365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166" h="97">
                <a:moveTo>
                  <a:pt x="152" y="0"/>
                </a:moveTo>
                <a:cubicBezTo>
                  <a:pt x="143" y="0"/>
                  <a:pt x="140" y="2"/>
                  <a:pt x="136" y="6"/>
                </a:cubicBezTo>
                <a:cubicBezTo>
                  <a:pt x="118" y="19"/>
                  <a:pt x="103" y="33"/>
                  <a:pt x="77" y="53"/>
                </a:cubicBezTo>
                <a:cubicBezTo>
                  <a:pt x="60" y="66"/>
                  <a:pt x="48" y="75"/>
                  <a:pt x="36" y="82"/>
                </a:cubicBezTo>
                <a:cubicBezTo>
                  <a:pt x="30" y="84"/>
                  <a:pt x="25" y="85"/>
                  <a:pt x="23" y="83"/>
                </a:cubicBezTo>
                <a:cubicBezTo>
                  <a:pt x="22" y="82"/>
                  <a:pt x="22" y="81"/>
                  <a:pt x="22" y="81"/>
                </a:cubicBezTo>
                <a:cubicBezTo>
                  <a:pt x="15" y="85"/>
                  <a:pt x="8" y="90"/>
                  <a:pt x="0" y="95"/>
                </a:cubicBezTo>
                <a:cubicBezTo>
                  <a:pt x="3" y="96"/>
                  <a:pt x="6" y="97"/>
                  <a:pt x="10" y="97"/>
                </a:cubicBezTo>
                <a:cubicBezTo>
                  <a:pt x="26" y="97"/>
                  <a:pt x="46" y="83"/>
                  <a:pt x="68" y="66"/>
                </a:cubicBezTo>
                <a:cubicBezTo>
                  <a:pt x="81" y="57"/>
                  <a:pt x="98" y="44"/>
                  <a:pt x="109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5"/>
                </a:cubicBezTo>
                <a:cubicBezTo>
                  <a:pt x="110" y="34"/>
                  <a:pt x="111" y="33"/>
                  <a:pt x="112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26" y="27"/>
                  <a:pt x="139" y="21"/>
                  <a:pt x="153" y="16"/>
                </a:cubicBezTo>
                <a:cubicBezTo>
                  <a:pt x="155" y="14"/>
                  <a:pt x="158" y="11"/>
                  <a:pt x="160" y="8"/>
                </a:cubicBezTo>
                <a:cubicBezTo>
                  <a:pt x="166" y="1"/>
                  <a:pt x="161" y="0"/>
                  <a:pt x="15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2" name="未知"/>
          <p:cNvSpPr/>
          <p:nvPr/>
        </p:nvSpPr>
        <p:spPr>
          <a:xfrm>
            <a:off x="7351713" y="3330575"/>
            <a:ext cx="280987" cy="2968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75" h="79">
                <a:moveTo>
                  <a:pt x="33" y="55"/>
                </a:moveTo>
                <a:cubicBezTo>
                  <a:pt x="36" y="49"/>
                  <a:pt x="43" y="39"/>
                  <a:pt x="53" y="27"/>
                </a:cubicBezTo>
                <a:cubicBezTo>
                  <a:pt x="61" y="16"/>
                  <a:pt x="68" y="9"/>
                  <a:pt x="75" y="0"/>
                </a:cubicBezTo>
                <a:cubicBezTo>
                  <a:pt x="61" y="5"/>
                  <a:pt x="48" y="11"/>
                  <a:pt x="34" y="17"/>
                </a:cubicBezTo>
                <a:cubicBezTo>
                  <a:pt x="25" y="26"/>
                  <a:pt x="15" y="36"/>
                  <a:pt x="9" y="45"/>
                </a:cubicBezTo>
                <a:cubicBezTo>
                  <a:pt x="4" y="52"/>
                  <a:pt x="0" y="60"/>
                  <a:pt x="0" y="67"/>
                </a:cubicBezTo>
                <a:cubicBezTo>
                  <a:pt x="0" y="73"/>
                  <a:pt x="3" y="78"/>
                  <a:pt x="9" y="79"/>
                </a:cubicBezTo>
                <a:cubicBezTo>
                  <a:pt x="16" y="74"/>
                  <a:pt x="23" y="69"/>
                  <a:pt x="30" y="65"/>
                </a:cubicBezTo>
                <a:cubicBezTo>
                  <a:pt x="29" y="62"/>
                  <a:pt x="30" y="59"/>
                  <a:pt x="33" y="5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3" name="未知"/>
          <p:cNvSpPr/>
          <p:nvPr/>
        </p:nvSpPr>
        <p:spPr>
          <a:xfrm>
            <a:off x="7385050" y="3409950"/>
            <a:ext cx="355600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95" h="60">
                <a:moveTo>
                  <a:pt x="93" y="2"/>
                </a:moveTo>
                <a:cubicBezTo>
                  <a:pt x="92" y="0"/>
                  <a:pt x="89" y="3"/>
                  <a:pt x="85" y="6"/>
                </a:cubicBezTo>
                <a:cubicBezTo>
                  <a:pt x="79" y="11"/>
                  <a:pt x="70" y="20"/>
                  <a:pt x="59" y="28"/>
                </a:cubicBezTo>
                <a:cubicBezTo>
                  <a:pt x="50" y="35"/>
                  <a:pt x="40" y="42"/>
                  <a:pt x="34" y="45"/>
                </a:cubicBezTo>
                <a:cubicBezTo>
                  <a:pt x="29" y="47"/>
                  <a:pt x="25" y="49"/>
                  <a:pt x="22" y="46"/>
                </a:cubicBezTo>
                <a:cubicBezTo>
                  <a:pt x="21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3" y="59"/>
                  <a:pt x="5" y="60"/>
                  <a:pt x="8" y="60"/>
                </a:cubicBezTo>
                <a:cubicBezTo>
                  <a:pt x="26" y="60"/>
                  <a:pt x="45" y="45"/>
                  <a:pt x="55" y="38"/>
                </a:cubicBezTo>
                <a:cubicBezTo>
                  <a:pt x="68" y="27"/>
                  <a:pt x="82" y="16"/>
                  <a:pt x="89" y="9"/>
                </a:cubicBezTo>
                <a:cubicBezTo>
                  <a:pt x="90" y="8"/>
                  <a:pt x="95" y="3"/>
                  <a:pt x="93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4" name="未知"/>
          <p:cNvSpPr/>
          <p:nvPr/>
        </p:nvSpPr>
        <p:spPr>
          <a:xfrm>
            <a:off x="2716213" y="2478088"/>
            <a:ext cx="911225" cy="869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r" b="b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5" name="未知"/>
          <p:cNvSpPr/>
          <p:nvPr/>
        </p:nvSpPr>
        <p:spPr>
          <a:xfrm>
            <a:off x="2884488" y="3295650"/>
            <a:ext cx="277812" cy="365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74" h="97">
                <a:moveTo>
                  <a:pt x="30" y="84"/>
                </a:moveTo>
                <a:cubicBezTo>
                  <a:pt x="28" y="82"/>
                  <a:pt x="29" y="78"/>
                  <a:pt x="33" y="72"/>
                </a:cubicBezTo>
                <a:cubicBezTo>
                  <a:pt x="36" y="66"/>
                  <a:pt x="42" y="58"/>
                  <a:pt x="51" y="48"/>
                </a:cubicBezTo>
                <a:cubicBezTo>
                  <a:pt x="59" y="37"/>
                  <a:pt x="71" y="24"/>
                  <a:pt x="73" y="14"/>
                </a:cubicBezTo>
                <a:cubicBezTo>
                  <a:pt x="74" y="5"/>
                  <a:pt x="67" y="0"/>
                  <a:pt x="56" y="0"/>
                </a:cubicBezTo>
                <a:cubicBezTo>
                  <a:pt x="53" y="3"/>
                  <a:pt x="50" y="6"/>
                  <a:pt x="46" y="9"/>
                </a:cubicBezTo>
                <a:cubicBezTo>
                  <a:pt x="46" y="9"/>
                  <a:pt x="47" y="9"/>
                  <a:pt x="47" y="9"/>
                </a:cubicBezTo>
                <a:cubicBezTo>
                  <a:pt x="50" y="11"/>
                  <a:pt x="48" y="14"/>
                  <a:pt x="46" y="17"/>
                </a:cubicBezTo>
                <a:cubicBezTo>
                  <a:pt x="40" y="25"/>
                  <a:pt x="32" y="34"/>
                  <a:pt x="23" y="44"/>
                </a:cubicBezTo>
                <a:cubicBezTo>
                  <a:pt x="13" y="57"/>
                  <a:pt x="1" y="70"/>
                  <a:pt x="0" y="82"/>
                </a:cubicBezTo>
                <a:cubicBezTo>
                  <a:pt x="0" y="92"/>
                  <a:pt x="6" y="97"/>
                  <a:pt x="17" y="97"/>
                </a:cubicBezTo>
                <a:cubicBezTo>
                  <a:pt x="17" y="97"/>
                  <a:pt x="18" y="96"/>
                  <a:pt x="19" y="96"/>
                </a:cubicBezTo>
                <a:cubicBezTo>
                  <a:pt x="22" y="92"/>
                  <a:pt x="26" y="88"/>
                  <a:pt x="30" y="8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6" name="未知"/>
          <p:cNvSpPr/>
          <p:nvPr/>
        </p:nvSpPr>
        <p:spPr>
          <a:xfrm>
            <a:off x="2955925" y="3438525"/>
            <a:ext cx="319088" cy="2174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5" h="58">
                <a:moveTo>
                  <a:pt x="84" y="1"/>
                </a:moveTo>
                <a:cubicBezTo>
                  <a:pt x="83" y="0"/>
                  <a:pt x="81" y="0"/>
                  <a:pt x="77" y="4"/>
                </a:cubicBezTo>
                <a:cubicBezTo>
                  <a:pt x="71" y="10"/>
                  <a:pt x="60" y="20"/>
                  <a:pt x="51" y="27"/>
                </a:cubicBezTo>
                <a:cubicBezTo>
                  <a:pt x="38" y="37"/>
                  <a:pt x="31" y="40"/>
                  <a:pt x="25" y="44"/>
                </a:cubicBezTo>
                <a:cubicBezTo>
                  <a:pt x="20" y="46"/>
                  <a:pt x="14" y="48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50"/>
                  <a:pt x="3" y="54"/>
                  <a:pt x="0" y="58"/>
                </a:cubicBezTo>
                <a:cubicBezTo>
                  <a:pt x="16" y="57"/>
                  <a:pt x="36" y="45"/>
                  <a:pt x="47" y="37"/>
                </a:cubicBezTo>
                <a:cubicBezTo>
                  <a:pt x="58" y="28"/>
                  <a:pt x="75" y="13"/>
                  <a:pt x="80" y="8"/>
                </a:cubicBezTo>
                <a:cubicBezTo>
                  <a:pt x="84" y="4"/>
                  <a:pt x="85" y="2"/>
                  <a:pt x="8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7" name="未知"/>
          <p:cNvSpPr/>
          <p:nvPr/>
        </p:nvSpPr>
        <p:spPr>
          <a:xfrm>
            <a:off x="2667000" y="3295650"/>
            <a:ext cx="427038" cy="300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0" t="0" r="r" b="b"/>
            <a:pathLst>
              <a:path w="114" h="80">
                <a:moveTo>
                  <a:pt x="48" y="41"/>
                </a:moveTo>
                <a:cubicBezTo>
                  <a:pt x="65" y="27"/>
                  <a:pt x="81" y="18"/>
                  <a:pt x="91" y="13"/>
                </a:cubicBezTo>
                <a:cubicBezTo>
                  <a:pt x="96" y="10"/>
                  <a:pt x="101" y="8"/>
                  <a:pt x="104" y="9"/>
                </a:cubicBezTo>
                <a:cubicBezTo>
                  <a:pt x="108" y="6"/>
                  <a:pt x="111" y="3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7" y="0"/>
                  <a:pt x="73" y="15"/>
                  <a:pt x="54" y="29"/>
                </a:cubicBezTo>
                <a:cubicBezTo>
                  <a:pt x="36" y="43"/>
                  <a:pt x="19" y="57"/>
                  <a:pt x="6" y="68"/>
                </a:cubicBezTo>
                <a:cubicBezTo>
                  <a:pt x="3" y="72"/>
                  <a:pt x="1" y="76"/>
                  <a:pt x="0" y="80"/>
                </a:cubicBezTo>
                <a:cubicBezTo>
                  <a:pt x="16" y="67"/>
                  <a:pt x="29" y="56"/>
                  <a:pt x="48" y="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8" name="未知"/>
          <p:cNvSpPr/>
          <p:nvPr/>
        </p:nvSpPr>
        <p:spPr>
          <a:xfrm>
            <a:off x="2357438" y="2428875"/>
            <a:ext cx="1112837" cy="10017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299" name="未知"/>
          <p:cNvSpPr/>
          <p:nvPr/>
        </p:nvSpPr>
        <p:spPr>
          <a:xfrm>
            <a:off x="2520950" y="3311525"/>
            <a:ext cx="341313" cy="3413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91" h="91">
                <a:moveTo>
                  <a:pt x="33" y="37"/>
                </a:moveTo>
                <a:cubicBezTo>
                  <a:pt x="17" y="60"/>
                  <a:pt x="17" y="60"/>
                  <a:pt x="17" y="60"/>
                </a:cubicBezTo>
                <a:cubicBezTo>
                  <a:pt x="12" y="68"/>
                  <a:pt x="8" y="76"/>
                  <a:pt x="4" y="83"/>
                </a:cubicBezTo>
                <a:cubicBezTo>
                  <a:pt x="0" y="90"/>
                  <a:pt x="4" y="91"/>
                  <a:pt x="11" y="91"/>
                </a:cubicBezTo>
                <a:cubicBezTo>
                  <a:pt x="17" y="91"/>
                  <a:pt x="21" y="90"/>
                  <a:pt x="26" y="86"/>
                </a:cubicBezTo>
                <a:cubicBezTo>
                  <a:pt x="30" y="83"/>
                  <a:pt x="35" y="79"/>
                  <a:pt x="39" y="76"/>
                </a:cubicBezTo>
                <a:cubicBezTo>
                  <a:pt x="40" y="72"/>
                  <a:pt x="42" y="68"/>
                  <a:pt x="45" y="64"/>
                </a:cubicBezTo>
                <a:cubicBezTo>
                  <a:pt x="44" y="65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55" y="47"/>
                  <a:pt x="78" y="13"/>
                  <a:pt x="87" y="3"/>
                </a:cubicBezTo>
                <a:cubicBezTo>
                  <a:pt x="89" y="2"/>
                  <a:pt x="90" y="1"/>
                  <a:pt x="91" y="0"/>
                </a:cubicBezTo>
                <a:cubicBezTo>
                  <a:pt x="70" y="3"/>
                  <a:pt x="50" y="19"/>
                  <a:pt x="42" y="25"/>
                </a:cubicBezTo>
                <a:cubicBezTo>
                  <a:pt x="39" y="29"/>
                  <a:pt x="36" y="33"/>
                  <a:pt x="33" y="37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0" name="未知"/>
          <p:cNvSpPr/>
          <p:nvPr/>
        </p:nvSpPr>
        <p:spPr>
          <a:xfrm>
            <a:off x="4540250" y="3213100"/>
            <a:ext cx="608013" cy="360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162" h="96">
                <a:moveTo>
                  <a:pt x="155" y="1"/>
                </a:moveTo>
                <a:cubicBezTo>
                  <a:pt x="146" y="0"/>
                  <a:pt x="136" y="2"/>
                  <a:pt x="127" y="6"/>
                </a:cubicBezTo>
                <a:cubicBezTo>
                  <a:pt x="117" y="10"/>
                  <a:pt x="101" y="20"/>
                  <a:pt x="91" y="28"/>
                </a:cubicBezTo>
                <a:cubicBezTo>
                  <a:pt x="72" y="42"/>
                  <a:pt x="59" y="55"/>
                  <a:pt x="44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50" y="58"/>
                  <a:pt x="77" y="18"/>
                  <a:pt x="87" y="8"/>
                </a:cubicBezTo>
                <a:cubicBezTo>
                  <a:pt x="88" y="7"/>
                  <a:pt x="89" y="6"/>
                  <a:pt x="90" y="5"/>
                </a:cubicBezTo>
                <a:cubicBezTo>
                  <a:pt x="73" y="9"/>
                  <a:pt x="56" y="1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37" y="36"/>
                  <a:pt x="32" y="42"/>
                  <a:pt x="26" y="51"/>
                </a:cubicBezTo>
                <a:cubicBezTo>
                  <a:pt x="17" y="65"/>
                  <a:pt x="8" y="77"/>
                  <a:pt x="3" y="88"/>
                </a:cubicBezTo>
                <a:cubicBezTo>
                  <a:pt x="0" y="95"/>
                  <a:pt x="2" y="96"/>
                  <a:pt x="11" y="96"/>
                </a:cubicBezTo>
                <a:cubicBezTo>
                  <a:pt x="17" y="96"/>
                  <a:pt x="20" y="95"/>
                  <a:pt x="25" y="91"/>
                </a:cubicBezTo>
                <a:cubicBezTo>
                  <a:pt x="36" y="83"/>
                  <a:pt x="62" y="59"/>
                  <a:pt x="86" y="39"/>
                </a:cubicBezTo>
                <a:cubicBezTo>
                  <a:pt x="102" y="26"/>
                  <a:pt x="113" y="18"/>
                  <a:pt x="127" y="12"/>
                </a:cubicBezTo>
                <a:cubicBezTo>
                  <a:pt x="133" y="9"/>
                  <a:pt x="140" y="7"/>
                  <a:pt x="144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51" y="8"/>
                  <a:pt x="157" y="5"/>
                  <a:pt x="162" y="2"/>
                </a:cubicBezTo>
                <a:cubicBezTo>
                  <a:pt x="160" y="1"/>
                  <a:pt x="157" y="1"/>
                  <a:pt x="155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1" name="未知"/>
          <p:cNvSpPr/>
          <p:nvPr/>
        </p:nvSpPr>
        <p:spPr>
          <a:xfrm>
            <a:off x="4891088" y="3213100"/>
            <a:ext cx="314325" cy="3603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84" h="96">
                <a:moveTo>
                  <a:pt x="69" y="0"/>
                </a:moveTo>
                <a:cubicBezTo>
                  <a:pt x="64" y="3"/>
                  <a:pt x="58" y="6"/>
                  <a:pt x="53" y="8"/>
                </a:cubicBezTo>
                <a:cubicBezTo>
                  <a:pt x="57" y="11"/>
                  <a:pt x="55" y="19"/>
                  <a:pt x="52" y="23"/>
                </a:cubicBezTo>
                <a:cubicBezTo>
                  <a:pt x="47" y="28"/>
                  <a:pt x="41" y="29"/>
                  <a:pt x="35" y="30"/>
                </a:cubicBezTo>
                <a:cubicBezTo>
                  <a:pt x="27" y="31"/>
                  <a:pt x="17" y="35"/>
                  <a:pt x="12" y="40"/>
                </a:cubicBezTo>
                <a:cubicBezTo>
                  <a:pt x="8" y="44"/>
                  <a:pt x="1" y="56"/>
                  <a:pt x="0" y="70"/>
                </a:cubicBezTo>
                <a:cubicBezTo>
                  <a:pt x="0" y="88"/>
                  <a:pt x="8" y="96"/>
                  <a:pt x="19" y="96"/>
                </a:cubicBezTo>
                <a:cubicBezTo>
                  <a:pt x="19" y="96"/>
                  <a:pt x="20" y="95"/>
                  <a:pt x="20" y="95"/>
                </a:cubicBezTo>
                <a:cubicBezTo>
                  <a:pt x="24" y="90"/>
                  <a:pt x="28" y="85"/>
                  <a:pt x="32" y="80"/>
                </a:cubicBezTo>
                <a:cubicBezTo>
                  <a:pt x="28" y="78"/>
                  <a:pt x="27" y="72"/>
                  <a:pt x="26" y="62"/>
                </a:cubicBezTo>
                <a:cubicBezTo>
                  <a:pt x="25" y="52"/>
                  <a:pt x="27" y="45"/>
                  <a:pt x="30" y="40"/>
                </a:cubicBezTo>
                <a:cubicBezTo>
                  <a:pt x="34" y="35"/>
                  <a:pt x="43" y="34"/>
                  <a:pt x="54" y="32"/>
                </a:cubicBezTo>
                <a:cubicBezTo>
                  <a:pt x="66" y="30"/>
                  <a:pt x="76" y="28"/>
                  <a:pt x="80" y="21"/>
                </a:cubicBezTo>
                <a:cubicBezTo>
                  <a:pt x="84" y="12"/>
                  <a:pt x="79" y="4"/>
                  <a:pt x="6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2" name="未知"/>
          <p:cNvSpPr/>
          <p:nvPr/>
        </p:nvSpPr>
        <p:spPr>
          <a:xfrm>
            <a:off x="4959350" y="3357563"/>
            <a:ext cx="319088" cy="2206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5" h="59">
                <a:moveTo>
                  <a:pt x="84" y="2"/>
                </a:moveTo>
                <a:cubicBezTo>
                  <a:pt x="82" y="0"/>
                  <a:pt x="77" y="5"/>
                  <a:pt x="77" y="5"/>
                </a:cubicBezTo>
                <a:cubicBezTo>
                  <a:pt x="70" y="11"/>
                  <a:pt x="62" y="18"/>
                  <a:pt x="50" y="28"/>
                </a:cubicBezTo>
                <a:cubicBezTo>
                  <a:pt x="42" y="35"/>
                  <a:pt x="34" y="39"/>
                  <a:pt x="29" y="42"/>
                </a:cubicBezTo>
                <a:cubicBezTo>
                  <a:pt x="23" y="45"/>
                  <a:pt x="19" y="47"/>
                  <a:pt x="15" y="46"/>
                </a:cubicBezTo>
                <a:cubicBezTo>
                  <a:pt x="14" y="46"/>
                  <a:pt x="13" y="45"/>
                  <a:pt x="12" y="44"/>
                </a:cubicBezTo>
                <a:cubicBezTo>
                  <a:pt x="8" y="49"/>
                  <a:pt x="4" y="54"/>
                  <a:pt x="0" y="59"/>
                </a:cubicBezTo>
                <a:cubicBezTo>
                  <a:pt x="17" y="59"/>
                  <a:pt x="36" y="46"/>
                  <a:pt x="46" y="38"/>
                </a:cubicBezTo>
                <a:cubicBezTo>
                  <a:pt x="59" y="28"/>
                  <a:pt x="71" y="17"/>
                  <a:pt x="78" y="10"/>
                </a:cubicBezTo>
                <a:cubicBezTo>
                  <a:pt x="80" y="9"/>
                  <a:pt x="85" y="4"/>
                  <a:pt x="84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3" name="未知"/>
          <p:cNvSpPr/>
          <p:nvPr/>
        </p:nvSpPr>
        <p:spPr>
          <a:xfrm>
            <a:off x="6851650" y="3435350"/>
            <a:ext cx="230188" cy="138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61" h="37">
                <a:moveTo>
                  <a:pt x="59" y="1"/>
                </a:moveTo>
                <a:cubicBezTo>
                  <a:pt x="58" y="0"/>
                  <a:pt x="55" y="3"/>
                  <a:pt x="50" y="7"/>
                </a:cubicBezTo>
                <a:cubicBezTo>
                  <a:pt x="44" y="12"/>
                  <a:pt x="40" y="16"/>
                  <a:pt x="33" y="21"/>
                </a:cubicBezTo>
                <a:cubicBezTo>
                  <a:pt x="25" y="27"/>
                  <a:pt x="19" y="29"/>
                  <a:pt x="14" y="31"/>
                </a:cubicBezTo>
                <a:cubicBezTo>
                  <a:pt x="12" y="31"/>
                  <a:pt x="6" y="32"/>
                  <a:pt x="4" y="31"/>
                </a:cubicBezTo>
                <a:cubicBezTo>
                  <a:pt x="2" y="32"/>
                  <a:pt x="1" y="33"/>
                  <a:pt x="0" y="35"/>
                </a:cubicBezTo>
                <a:cubicBezTo>
                  <a:pt x="4" y="37"/>
                  <a:pt x="10" y="36"/>
                  <a:pt x="14" y="35"/>
                </a:cubicBezTo>
                <a:cubicBezTo>
                  <a:pt x="19" y="34"/>
                  <a:pt x="26" y="32"/>
                  <a:pt x="35" y="26"/>
                </a:cubicBezTo>
                <a:cubicBezTo>
                  <a:pt x="42" y="21"/>
                  <a:pt x="47" y="16"/>
                  <a:pt x="52" y="11"/>
                </a:cubicBezTo>
                <a:cubicBezTo>
                  <a:pt x="58" y="6"/>
                  <a:pt x="61" y="3"/>
                  <a:pt x="59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4" name="未知"/>
          <p:cNvSpPr/>
          <p:nvPr/>
        </p:nvSpPr>
        <p:spPr>
          <a:xfrm>
            <a:off x="3511550" y="3435350"/>
            <a:ext cx="355600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5" name="未知"/>
          <p:cNvSpPr/>
          <p:nvPr/>
        </p:nvSpPr>
        <p:spPr>
          <a:xfrm>
            <a:off x="3484563" y="3292475"/>
            <a:ext cx="327025" cy="360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97622" name="图片 25" descr="羽毛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0554">
            <a:off x="7997825" y="-1122362"/>
            <a:ext cx="1239838" cy="395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06" name="未知"/>
          <p:cNvSpPr/>
          <p:nvPr/>
        </p:nvSpPr>
        <p:spPr>
          <a:xfrm>
            <a:off x="4572000" y="2420938"/>
            <a:ext cx="1112838" cy="10017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r" b="b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7" name="未知"/>
          <p:cNvSpPr/>
          <p:nvPr/>
        </p:nvSpPr>
        <p:spPr>
          <a:xfrm>
            <a:off x="4727575" y="2420938"/>
            <a:ext cx="911225" cy="869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r" b="b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8" name="未知"/>
          <p:cNvSpPr/>
          <p:nvPr/>
        </p:nvSpPr>
        <p:spPr>
          <a:xfrm>
            <a:off x="4140200" y="3284538"/>
            <a:ext cx="327025" cy="3603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309" name="未知"/>
          <p:cNvSpPr/>
          <p:nvPr/>
        </p:nvSpPr>
        <p:spPr>
          <a:xfrm>
            <a:off x="4144963" y="3357563"/>
            <a:ext cx="498475" cy="2968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r" b="b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73 0.00925 C -0.54965 0.00579 -0.52795 -0.00878 -0.51927 -0.01156 C -0.51059 -0.01433 -0.50747 -0.01109 -0.50365 -0.00739 C -0.49983 -0.00369 -0.49774 0.00717 -0.49618 0.0111 " pathEditMode="fixed" rAng="0" ptsTypes="aaaa">
                                      <p:cBhvr>
                                        <p:cTn id="6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"/>
                                        <p:tgtEl>
                                          <p:spTgt spid="10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052 0.04417 C -0.64653 0.04093 -0.63403 0.0296 -0.62552 0.0259 C -0.61702 0.0222 -0.61649 0.02035 -0.59948 0.02174 C -0.58247 0.02313 -0.54011 0.0333 -0.52327 0.03422 C -0.50643 0.03515 -0.50243 0.03145 -0.49792 0.02798 C -0.4934 0.02451 -0.4967 0.01619 -0.49636 0.01318 " pathEditMode="fixed" rAng="0" ptsTypes="aaaaaa">
                                      <p:cBhvr>
                                        <p:cTn id="12" dur="2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10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34 0.05642 C -0.60486 0.05896 -0.60174 0.06775 -0.60434 0.07122 C -0.60695 0.07469 -0.61389 0.07607 -0.62014 0.07746 C -0.62639 0.07885 -0.63698 0.08162 -0.64219 0.07908 C -0.6474 0.07654 -0.65 0.06821 -0.65156 0.06243 C -0.65313 0.05665 -0.65156 0.0481 -0.65156 0.04417 " pathEditMode="fixed" rAng="0" ptsTypes="aaaaaa">
                                      <p:cBhvr>
                                        <p:cTn id="18" dur="3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0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983 0.0585 C -0.57743 0.05064 -0.55486 0.04278 -0.54584 0.03954 " pathEditMode="relative" rAng="0" ptsTypes="aA">
                                      <p:cBhvr>
                                        <p:cTn id="24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681 0.14428 C -0.67813 0.14313 -0.64948 0.14521 -0.63438 0.13781 C -0.61927 0.13041 -0.60469 0.10914 -0.59618 0.10035 C -0.58768 0.09157 -0.58889 0.09226 -0.58368 0.08509 C -0.57847 0.07792 -0.56962 0.06521 -0.56459 0.05758 C -0.55955 0.04995 -0.55573 0.04255 -0.55347 0.03862 " pathEditMode="fixed" rAng="0" ptsTypes="aaaaaa">
                                      <p:cBhvr>
                                        <p:cTn id="27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10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24 0.14428 C -0.67726 0.14405 -0.64827 0.1422 -0.63577 0.1422 C -0.62327 0.1422 -0.62066 0.14498 -0.61059 0.14428 C -0.60052 0.14359 -0.58698 0.14174 -0.5757 0.13781 C -0.56441 0.13388 -0.54931 0.1244 -0.54236 0.12093 " pathEditMode="fixed" rAng="0" ptsTypes="aaaaa">
                                      <p:cBhvr>
                                        <p:cTn id="33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6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10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54 0.1207 C -0.53976 0.11908 -0.5349 0.12162 -0.52778 0.11353 C -0.52066 0.10544 -0.51111 0.08625 -0.49948 0.07237 C -0.48785 0.05873 -0.46893 0.04116 -0.45834 0.03006 C -0.44774 0.01896 -0.44045 0.01318 -0.43594 0.00509 C -0.43143 -0.003 -0.43177 -0.01364 -0.43073 -0.01849 " pathEditMode="fixed" rAng="0" ptsTypes="aaaaaa">
                                      <p:cBhvr>
                                        <p:cTn id="39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6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"/>
                                        <p:tgtEl>
                                          <p:spTgt spid="10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12 -0.02127 C -0.43455 -0.02104 -0.43889 -0.02682 -0.4467 -0.01988 C -0.45452 -0.01294 -0.46788 0.00602 -0.47899 0.02035 C -0.49011 0.03469 -0.50382 0.05064 -0.51354 0.06613 C -0.52327 0.08162 -0.53212 0.10359 -0.53698 0.11353 " pathEditMode="fixed" rAng="0" ptsTypes="aaaaa">
                                      <p:cBhvr>
                                        <p:cTn id="45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6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"/>
                                        <p:tgtEl>
                                          <p:spTgt spid="104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98 0.11353 C -0.53889 0.11839 -0.54601 0.13665 -0.54844 0.14266 " pathEditMode="fixed" rAng="0" ptsTypes="aa">
                                      <p:cBhvr>
                                        <p:cTn id="51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"/>
                                        <p:tgtEl>
                                          <p:spTgt spid="104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3 0.09781 C -0.49497 0.10035 -0.51163 0.10474 -0.5217 0.11261 C -0.53177 0.12047 -0.54427 0.13758 -0.55035 0.14428 " pathEditMode="fixed" rAng="0" ptsTypes="aaa">
                                      <p:cBhvr>
                                        <p:cTn id="57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10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59 0.14636 C -0.50747 0.1422 -0.49844 0.12879 -0.49479 0.12093 C -0.49115 0.11307 -0.48976 0.10428 -0.48837 0.09989 " pathEditMode="fixed" rAng="0" ptsTypes="aaa">
                                      <p:cBhvr>
                                        <p:cTn id="63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18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"/>
                                        <p:tgtEl>
                                          <p:spTgt spid="10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24 0.11307 C -0.44115 0.11029 -0.44427 0.09642 -0.44879 0.09411 C -0.4533 0.0918 -0.4599 0.0948 -0.46615 0.09989 C -0.4724 0.10498 -0.47969 0.11792 -0.48681 0.12532 C -0.49393 0.13272 -0.50452 0.14058 -0.5092 0.14451 " pathEditMode="fixed" rAng="0" ptsTypes="aaaaa">
                                      <p:cBhvr>
                                        <p:cTn id="69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5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10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14 0.09342 C -0.4217 0.09573 -0.41962 0.0992 -0.42656 0.10683 C -0.43351 0.11446 -0.45295 0.13342 -0.46146 0.13966 C -0.46997 0.1459 -0.47552 0.14798 -0.47743 0.14405 C -0.47934 0.14012 -0.47656 0.12486 -0.47257 0.11654 C -0.46858 0.10821 -0.45886 0.09711 -0.45347 0.09457 C -0.44809 0.09203 -0.44323 0.09711 -0.4408 0.10081 C -0.43837 0.10451 -0.43959 0.1133 -0.43924 0.11654 " pathEditMode="fixed" rAng="0" ptsTypes="aaaaaaaa">
                                      <p:cBhvr>
                                        <p:cTn id="75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"/>
                                        <p:tgtEl>
                                          <p:spTgt spid="10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32 0.09203 C -0.42118 0.10035 -0.43941 0.1318 -0.44549 0.1422 " pathEditMode="fixed" rAng="0" ptsTypes="aa">
                                      <p:cBhvr>
                                        <p:cTn id="81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"/>
                                        <p:tgtEl>
                                          <p:spTgt spid="104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74 0.14567 C -0.44445 0.1459 -0.44097 0.14636 -0.43663 0.14474 C -0.43229 0.14313 -0.42604 0.13896 -0.42205 0.13619 C -0.41806 0.13342 -0.41528 0.13041 -0.41285 0.12787 C -0.41042 0.12463 -0.40816 0.11839 -0.40729 0.11607 C -0.40643 0.11353 -0.40764 0.11307 -0.40764 0.11237 " pathEditMode="fixed" rAng="0" ptsTypes="aaaaaA">
                                      <p:cBhvr>
                                        <p:cTn id="87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1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104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51 0.14128 C -0.40452 0.13735 -0.3882 0.1237 -0.38472 0.11584 C -0.38125 0.10798 -0.38455 0.09526 -0.38785 0.09457 C -0.39115 0.09388 -0.40139 0.10844 -0.40486 0.11214 " pathEditMode="fixed" rAng="0" ptsTypes="aaaa">
                                      <p:cBhvr>
                                        <p:cTn id="93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19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"/>
                                        <p:tgtEl>
                                          <p:spTgt spid="10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49 0.09966 C -0.34965 0.10174 -0.36215 0.10313 -0.37257 0.11006 C -0.38299 0.117 -0.40243 0.13665 -0.40851 0.14197 " pathEditMode="fixed" rAng="0" ptsTypes="aaa">
                                      <p:cBhvr>
                                        <p:cTn id="99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10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79 0.10186 C -0.35226 0.10903 -0.36528 0.13612 -0.36962 0.14514 " pathEditMode="fixed" rAng="0" ptsTypes="aa">
                                      <p:cBhvr>
                                        <p:cTn id="105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"/>
                                        <p:tgtEl>
                                          <p:spTgt spid="104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2 0.1375 C -0.36771 0.14075 -0.36563 0.14399 -0.35851 0.13936 C -0.35139 0.13473 -0.33906 0.12223 -0.32656 0.10973 " pathEditMode="relative" rAng="0" ptsTypes="aaA">
                                      <p:cBhvr>
                                        <p:cTn id="111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6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104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1 -0.02893 C -0.21511 -0.02615 -0.21215 -0.02268 -0.21858 -0.01226 C -0.225 -0.00185 -0.23438 0.01204 -0.2533 0.03403 C -0.27222 0.05602 -0.31597 0.10232 -0.33247 0.12037 " pathEditMode="fixed" rAng="0" ptsTypes="aaaa">
                                      <p:cBhvr>
                                        <p:cTn id="117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75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104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63 -0.03101 C -0.21459 -0.03055 -0.21736 -0.02986 -0.22274 -0.02546 C -0.22813 -0.02106 -0.23264 -0.01898 -0.24358 -0.00509 C -0.25452 0.0088 -0.2757 0.03866 -0.28802 0.05787 C -0.30035 0.07709 -0.30886 0.09306 -0.31719 0.10973 " pathEditMode="relative" rAng="0" ptsTypes="aaaaA">
                                      <p:cBhvr>
                                        <p:cTn id="123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70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"/>
                                        <p:tgtEl>
                                          <p:spTgt spid="104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49 0.10844 C -0.32274 0.11492 -0.33524 0.14243 -0.33438 0.14683 C -0.33351 0.15122 -0.32153 0.14012 -0.31545 0.13411 C -0.30938 0.1281 -0.30365 0.11631 -0.29792 0.11076 C -0.29219 0.10521 -0.2842 0.10266 -0.28056 0.10035 " pathEditMode="fixed" rAng="0" ptsTypes="aaaaa">
                                      <p:cBhvr>
                                        <p:cTn id="129" dur="2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"/>
                                        <p:tgtEl>
                                          <p:spTgt spid="104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68 0.10035 C -0.2816 0.10012 -0.27344 0.09526 -0.27101 0.09665 C -0.26858 0.09804 -0.2684 0.1059 -0.26945 0.10914 C -0.27049 0.11237 -0.27431 0.11399 -0.27743 0.11561 C -0.28056 0.11723 -0.28316 0.11561 -0.28785 0.11839 C -0.29254 0.12116 -0.30226 0.12787 -0.30521 0.13249 C -0.30816 0.13711 -0.30712 0.14451 -0.30521 0.14613 C -0.3033 0.14775 -0.29636 0.14266 -0.2941 0.14174 " pathEditMode="fixed" rAng="0" ptsTypes="aaaaaaaa">
                                      <p:cBhvr>
                                        <p:cTn id="135" dur="2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"/>
                                        <p:tgtEl>
                                          <p:spTgt spid="104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93 0.14382 C -0.29045 0.14081 -0.28038 0.13342 -0.27344 0.12625 C -0.26649 0.11908 -0.25712 0.10613 -0.25278 0.10081 " pathEditMode="relative" rAng="0" ptsTypes="aaa">
                                      <p:cBhvr>
                                        <p:cTn id="141" dur="3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"/>
                                        <p:tgtEl>
                                          <p:spTgt spid="10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10289 C -0.24757 0.10474 -0.22257 0.11631 -0.21181 0.11561 C -0.20104 0.11492 -0.19306 0.10151 -0.18959 0.09873 " pathEditMode="relative" rAng="0" ptsTypes="aaa">
                                      <p:cBhvr>
                                        <p:cTn id="147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4 0.10081 C -0.19722 0.10105 -0.2007 0.10336 -0.20434 0.1022 C -0.20799 0.10105 -0.21528 0.09619 -0.21806 0.09457 " pathEditMode="fixed" rAng="0" ptsTypes="aaa">
                                      <p:cBhvr>
                                        <p:cTn id="150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"/>
                                        <p:tgtEl>
                                          <p:spTgt spid="10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79 0.02428 C -0.15243 0.02451 -0.16389 0.02313 -0.17101 0.02636 C -0.17813 0.0296 -0.18594 0.03723 -0.19167 0.04324 C -0.1974 0.04925 -0.20243 0.05665 -0.2059 0.0622 C -0.20938 0.06775 -0.21007 0.07168 -0.21215 0.077 C -0.21424 0.08232 -0.21684 0.09087 -0.21806 0.09457 " pathEditMode="fixed" rAng="0" ptsTypes="aaaaaa">
                                      <p:cBhvr>
                                        <p:cTn id="156" dur="2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340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"/>
                                        <p:tgtEl>
                                          <p:spTgt spid="104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0.13203 C -0.18715 0.12486 -0.17396 0.10405 -0.16615 0.09133 C -0.15834 0.07862 -0.14965 0.06544 -0.14462 0.05642 C -0.13959 0.0474 -0.13524 0.04209 -0.13611 0.03677 C -0.13698 0.03145 -0.1474 0.02683 -0.15035 0.02428 " pathEditMode="fixed" rAng="0" ptsTypes="aaaaa">
                                      <p:cBhvr>
                                        <p:cTn id="162" dur="2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"/>
                                        <p:tgtEl>
                                          <p:spTgt spid="104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58 0.07954 C -0.11997 0.08324 -0.12917 0.10544 -0.12656 0.10128 C -0.12396 0.09711 -0.10886 0.06567 -0.10278 0.05411 C -0.0967 0.04255 -0.09445 0.037 -0.08993 0.03191 C -0.08542 0.02683 -0.07656 0.02012 -0.0757 0.02359 C -0.07483 0.02706 -0.07413 0.03723 -0.08524 0.05318 C -0.09636 0.06914 -0.12518 0.10359 -0.14236 0.11977 C -0.15955 0.13596 -0.18021 0.14752 -0.18837 0.15006 C -0.19653 0.15261 -0.19097 0.13827 -0.19167 0.13526 " pathEditMode="fixed" rAng="0" ptsTypes="aaaaaaaaa">
                                      <p:cBhvr>
                                        <p:cTn id="168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7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104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23 0.16968 C -0.16181 0.15695 -0.13507 0.11112 -0.12639 0.09561 " pathEditMode="fixed" rAng="0" ptsTypes="aa">
                                      <p:cBhvr>
                                        <p:cTn id="174" dur="100" spd="-995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"/>
                                        <p:tgtEl>
                                          <p:spTgt spid="10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17037 C -0.17118 0.18033 -0.19774 0.225 -0.20938 0.23889 C -0.22101 0.25278 -0.23177 0.25255 -0.23854 0.25371 C -0.24531 0.25487 -0.24965 0.25209 -0.24965 0.2463 C -0.24965 0.24051 -0.2441 0.22662 -0.23854 0.21852 C -0.23299 0.21042 -0.22327 0.20463 -0.21632 0.19815 C -0.20938 0.19167 -0.20452 0.18403 -0.19688 0.17963 C -0.18924 0.17524 -0.16702 0.16042 -0.1691 0.17037 Z " pathEditMode="relative" rAng="0" ptsTypes="aaaaaaaa">
                                      <p:cBhvr>
                                        <p:cTn id="180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37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"/>
                                        <p:tgtEl>
                                          <p:spTgt spid="104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2 0.1676 C -0.16597 0.16482 -0.1599 0.16412 -0.15417 0.16389 C -0.14844 0.16366 -0.14254 0.16366 -0.13768 0.16551 C -0.13281 0.16737 -0.12865 0.16991 -0.12518 0.17477 C -0.1217 0.17963 -0.11858 0.19098 -0.11684 0.19514 " pathEditMode="relative" rAng="0" ptsTypes="aaaaa">
                                      <p:cBhvr>
                                        <p:cTn id="186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2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"/>
                                        <p:tgtEl>
                                          <p:spTgt spid="10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5 0.19862 C -0.1184 0.1748 -0.1217 0.15029 -0.1217 0.13735 C -0.1217 0.1244 -0.11684 0.12394 -0.11545 0.12047 " pathEditMode="relative" rAng="0" ptsTypes="aaa">
                                      <p:cBhvr>
                                        <p:cTn id="192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2 0.12278 C -0.10209 0.10868 -0.08715 0.09457 -0.08524 0.09526 C -0.08334 0.09596 -0.10174 0.11839 -0.1059 0.12694 C -0.11007 0.1355 -0.11042 0.14081 -0.11059 0.14613 " pathEditMode="relative" rAng="0" ptsTypes="aaaA">
                                      <p:cBhvr>
                                        <p:cTn id="195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"/>
                                        <p:tgtEl>
                                          <p:spTgt spid="104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0.14035 C -0.1033 0.14197 -0.0974 0.14359 -0.09184 0.14035 C -0.08629 0.13711 -0.07986 0.12671 -0.07587 0.12116 C -0.07188 0.11561 -0.0691 0.11099 -0.06806 0.10636 C -0.06702 0.10174 -0.06945 0.09365 -0.06962 0.09365 C -0.06979 0.09365 -0.06771 0.10105 -0.06962 0.10636 C -0.07153 0.11168 -0.07917 0.12232 -0.08073 0.12555 " pathEditMode="relative" rAng="0" ptsTypes="aaaaaaA">
                                      <p:cBhvr>
                                        <p:cTn id="201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70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"/>
                                        <p:tgtEl>
                                          <p:spTgt spid="104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0.09688 C -0.07726 0.11145 -0.08247 0.12602 -0.08143 0.13087 C -0.08038 0.13573 -0.0684 0.12833 -0.06545 0.12648 " pathEditMode="relative" rAng="0" ptsTypes="aaA">
                                      <p:cBhvr>
                                        <p:cTn id="207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"/>
                                        <p:tgtEl>
                                          <p:spTgt spid="104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12509 L -0.02257 0.09318 " pathEditMode="relative" rAng="0" ptsTypes="AA">
                                      <p:cBhvr>
                                        <p:cTn id="213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10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00"/>
                                        <p:tgtEl>
                                          <p:spTgt spid="104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9318 C -0.03281 0.10266 -0.04288 0.11214 -0.04792 0.1207 C -0.05295 0.12925 -0.05243 0.14012 -0.05261 0.14405 " pathEditMode="relative" rAng="0" ptsTypes="aaA">
                                      <p:cBhvr>
                                        <p:cTn id="219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5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100"/>
                                        <p:tgtEl>
                                          <p:spTgt spid="10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14243 C -0.03941 0.13295 -0.02726 0.12347 -0.01806 0.11492 C -0.00886 0.10636 -0.00243 0.09896 0.00416 0.09157 " pathEditMode="relative" rAng="0" ptsTypes="aaA">
                                      <p:cBhvr>
                                        <p:cTn id="225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0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"/>
                                        <p:tgtEl>
                                          <p:spTgt spid="104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9526 C 0.00191 0.09989 -0.00625 0.11515 -0.01059 0.12255 C -0.01493 0.12995 -0.01945 0.13596 -0.0217 0.13943 " pathEditMode="relative" rAng="0" ptsTypes="aaa">
                                      <p:cBhvr>
                                        <p:cTn id="231" dur="1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20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"/>
                                        <p:tgtEl>
                                          <p:spTgt spid="10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14197 C -0.01389 0.14151 -0.00799 0.1422 -0.00209 0.13781 C 0.00382 0.13342 0.01128 0.12093 0.01476 0.11631 " pathEditMode="relative" rAng="0" ptsTypes="aaa">
                                      <p:cBhvr>
                                        <p:cTn id="237" dur="3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80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300"/>
                                        <p:tgtEl>
                                          <p:spTgt spid="104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11389 C 0.01632 0.16436 -0.01233 0.30487 0.00816 0.41667 C 0.02864 0.52848 0.11441 0.71181 0.14045 0.7845 C 0.16649 0.85718 0.15955 0.83889 0.16458 0.85325 " pathEditMode="relative" rAng="0" ptsTypes="aaaa">
                                      <p:cBhvr>
                                        <p:cTn id="243" dur="1000" fill="hold"/>
                                        <p:tgtEl>
                                          <p:spTgt spid="209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 Box 11"/>
          <p:cNvSpPr txBox="1"/>
          <p:nvPr/>
        </p:nvSpPr>
        <p:spPr>
          <a:xfrm>
            <a:off x="395288" y="260350"/>
            <a:ext cx="691356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华文隶书" panose="02010800040101010101" pitchFamily="2" charset="-122"/>
              </a:rPr>
              <a:t>烟气监测—还你我蓝天绿地</a:t>
            </a:r>
          </a:p>
        </p:txBody>
      </p:sp>
      <p:sp>
        <p:nvSpPr>
          <p:cNvPr id="1048585" name="Text Box 13"/>
          <p:cNvSpPr txBox="1"/>
          <p:nvPr/>
        </p:nvSpPr>
        <p:spPr>
          <a:xfrm>
            <a:off x="3203575" y="2493963"/>
            <a:ext cx="2376488" cy="700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01700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  <a:t/>
            </a:r>
            <a:br>
              <a:rPr lang="zh-CN" altLang="en-US" sz="2000" dirty="0">
                <a:solidFill>
                  <a:schemeClr val="bg1"/>
                </a:solidFill>
                <a:latin typeface="仿宋_GB2312" pitchFamily="49" charset="-122"/>
                <a:ea typeface="仿宋_GB2312" pitchFamily="49" charset="-122"/>
              </a:rPr>
            </a:br>
            <a:endParaRPr lang="zh-CN" altLang="en-US" sz="2000" dirty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048586" name="矩形 10244"/>
          <p:cNvSpPr/>
          <p:nvPr/>
        </p:nvSpPr>
        <p:spPr>
          <a:xfrm>
            <a:off x="4365625" y="3246438"/>
            <a:ext cx="233680" cy="6248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6275387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4400" dirty="0"/>
              <a:t>           </a:t>
            </a:r>
            <a:r>
              <a:rPr lang="zh-CN" altLang="en-US" sz="4400" dirty="0"/>
              <a:t>产品标准</a:t>
            </a:r>
            <a:r>
              <a:rPr lang="en-US" altLang="zh-CN" sz="2000" dirty="0"/>
              <a:t>18</a:t>
            </a:r>
            <a:r>
              <a:rPr lang="zh-CN" altLang="en-US" sz="2000" dirty="0"/>
              <a:t>年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日施行</a:t>
            </a:r>
          </a:p>
        </p:txBody>
      </p:sp>
      <p:sp>
        <p:nvSpPr>
          <p:cNvPr id="1048588" name="内容占位符 2"/>
          <p:cNvSpPr>
            <a:spLocks noGrp="1"/>
          </p:cNvSpPr>
          <p:nvPr>
            <p:ph idx="4294967295"/>
          </p:nvPr>
        </p:nvSpPr>
        <p:spPr>
          <a:xfrm>
            <a:off x="684213" y="1773238"/>
            <a:ext cx="7920037" cy="4032250"/>
          </a:xfrm>
        </p:spPr>
        <p:txBody>
          <a:bodyPr wrap="square" lIns="91440" tIns="45720" rIns="91440" bIns="45720" anchor="t"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zh-CN"/>
          </a:p>
          <a:p>
            <a:pPr marL="0" indent="0" eaLnBrk="1" hangingPunct="1">
              <a:buNone/>
            </a:pPr>
            <a:r>
              <a:rPr lang="zh-CN" altLang="en-US" sz="2800" dirty="0"/>
              <a:t>固定污染源烟气排放连续监测技术规范</a:t>
            </a:r>
            <a:endParaRPr lang="en-US" altLang="x-none" sz="28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CN" sz="2800"/>
              <a:t>HJ 75-2017</a:t>
            </a:r>
          </a:p>
          <a:p>
            <a:pPr marL="0" indent="0" eaLnBrk="1" hangingPunct="1">
              <a:buNone/>
            </a:pPr>
            <a:r>
              <a:rPr lang="zh-CN" altLang="en-US" sz="2800" dirty="0"/>
              <a:t>固定污染源烟气排放连续监测系统技术要求及检测方法</a:t>
            </a:r>
            <a:endParaRPr lang="en-US" altLang="x-none" sz="28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CN" sz="2800"/>
              <a:t>HJ 76-2017</a:t>
            </a:r>
            <a:endParaRPr lang="zh-CN" altLang="en-US" sz="2800" dirty="0"/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>
                <a:solidFill>
                  <a:schemeClr val="accent2"/>
                </a:solidFill>
              </a:rPr>
              <a:t>CEMS</a:t>
            </a:r>
            <a:r>
              <a:rPr lang="zh-CN" altLang="en-US" dirty="0">
                <a:solidFill>
                  <a:schemeClr val="accent2"/>
                </a:solidFill>
              </a:rPr>
              <a:t>简介</a:t>
            </a:r>
          </a:p>
        </p:txBody>
      </p:sp>
      <p:sp>
        <p:nvSpPr>
          <p:cNvPr id="1048602" name="文本占位符 3"/>
          <p:cNvSpPr>
            <a:spLocks noGrp="1"/>
          </p:cNvSpPr>
          <p:nvPr>
            <p:ph type="body" sz="half"/>
          </p:nvPr>
        </p:nvSpPr>
        <p:spPr>
          <a:xfrm>
            <a:off x="3995738" y="2060575"/>
            <a:ext cx="3062287" cy="3960813"/>
          </a:xfrm>
        </p:spPr>
        <p:txBody>
          <a:bodyPr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 eaLnBrk="1" hangingPunct="1"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</a:rPr>
              <a:t>C</a:t>
            </a:r>
            <a:r>
              <a:rPr lang="en-US" altLang="zh-CN" sz="3200"/>
              <a:t>ontinuous</a:t>
            </a:r>
          </a:p>
          <a:p>
            <a:pPr marL="0" lvl="0" indent="0" eaLnBrk="1" hangingPunct="1"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</a:rPr>
              <a:t>E</a:t>
            </a:r>
            <a:r>
              <a:rPr lang="en-US" altLang="zh-CN" sz="3200"/>
              <a:t>missions</a:t>
            </a:r>
          </a:p>
          <a:p>
            <a:pPr marL="0" lvl="0" indent="0" eaLnBrk="1" hangingPunct="1"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</a:rPr>
              <a:t>M</a:t>
            </a:r>
            <a:r>
              <a:rPr lang="en-US" altLang="zh-CN" sz="3200"/>
              <a:t>onitoring</a:t>
            </a:r>
          </a:p>
          <a:p>
            <a:pPr marL="0" lvl="0" indent="0" eaLnBrk="1" hangingPunct="1"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</a:rPr>
              <a:t>S</a:t>
            </a:r>
            <a:r>
              <a:rPr lang="en-US" altLang="zh-CN" sz="3200"/>
              <a:t>ystem</a:t>
            </a:r>
          </a:p>
          <a:p>
            <a:pPr marL="0" lvl="0" indent="0" eaLnBrk="1" hangingPunct="1">
              <a:buNone/>
            </a:pPr>
            <a:endParaRPr lang="zh-CN" altLang="en-US" sz="2000" dirty="0"/>
          </a:p>
        </p:txBody>
      </p:sp>
      <p:pic>
        <p:nvPicPr>
          <p:cNvPr id="2097155" name="Picture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87450" y="2060575"/>
            <a:ext cx="2713038" cy="2713038"/>
          </a:xfrm>
        </p:spPr>
      </p:pic>
      <p:sp>
        <p:nvSpPr>
          <p:cNvPr id="1048603" name="矩形 6"/>
          <p:cNvSpPr/>
          <p:nvPr/>
        </p:nvSpPr>
        <p:spPr>
          <a:xfrm>
            <a:off x="1042988" y="5157788"/>
            <a:ext cx="62484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方正舒体" panose="02010601030101010101" pitchFamily="2" charset="-122"/>
                <a:ea typeface="方正舒体" panose="02010601030101010101" pitchFamily="2" charset="-122"/>
              </a:rPr>
              <a:t>固定污染源连续排放监测系统</a:t>
            </a:r>
            <a:endParaRPr lang="en-US" altLang="x-none" sz="280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125538"/>
            <a:ext cx="2336800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4730" y="390525"/>
            <a:ext cx="6275388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/>
              <a:t>CEMS</a:t>
            </a:r>
            <a:r>
              <a:rPr lang="zh-CN" altLang="en-US" dirty="0"/>
              <a:t>系统组成</a:t>
            </a:r>
          </a:p>
        </p:txBody>
      </p:sp>
      <p:grpSp>
        <p:nvGrpSpPr>
          <p:cNvPr id="102" name="Group 3"/>
          <p:cNvGrpSpPr/>
          <p:nvPr/>
        </p:nvGrpSpPr>
        <p:grpSpPr>
          <a:xfrm>
            <a:off x="971233" y="1194435"/>
            <a:ext cx="7200900" cy="4468813"/>
            <a:chOff x="0" y="0"/>
            <a:chExt cx="3168" cy="3312"/>
          </a:xfrm>
        </p:grpSpPr>
        <p:sp>
          <p:nvSpPr>
            <p:cNvPr id="1048630" name="Rectangle 2"/>
            <p:cNvSpPr/>
            <p:nvPr/>
          </p:nvSpPr>
          <p:spPr>
            <a:xfrm>
              <a:off x="0" y="0"/>
              <a:ext cx="3168" cy="33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1" name="Rectangle 3"/>
            <p:cNvSpPr/>
            <p:nvPr>
              <p:custDataLst>
                <p:tags r:id="rId4"/>
              </p:custDataLst>
            </p:nvPr>
          </p:nvSpPr>
          <p:spPr>
            <a:xfrm>
              <a:off x="164" y="85"/>
              <a:ext cx="1202" cy="425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2" name="Rectangle 4"/>
            <p:cNvSpPr/>
            <p:nvPr>
              <p:custDataLst>
                <p:tags r:id="rId5"/>
              </p:custDataLst>
            </p:nvPr>
          </p:nvSpPr>
          <p:spPr>
            <a:xfrm>
              <a:off x="1529" y="85"/>
              <a:ext cx="1475" cy="3015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3" name="Rectangle 5"/>
            <p:cNvSpPr/>
            <p:nvPr>
              <p:custDataLst>
                <p:tags r:id="rId6"/>
              </p:custDataLst>
            </p:nvPr>
          </p:nvSpPr>
          <p:spPr>
            <a:xfrm>
              <a:off x="158" y="2188"/>
              <a:ext cx="1202" cy="9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4" name="Rectangle 6"/>
            <p:cNvSpPr/>
            <p:nvPr>
              <p:custDataLst>
                <p:tags r:id="rId7"/>
              </p:custDataLst>
            </p:nvPr>
          </p:nvSpPr>
          <p:spPr>
            <a:xfrm>
              <a:off x="164" y="637"/>
              <a:ext cx="1202" cy="144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5" name="Rectangle 7"/>
            <p:cNvSpPr/>
            <p:nvPr>
              <p:custDataLst>
                <p:tags r:id="rId8"/>
              </p:custDataLst>
            </p:nvPr>
          </p:nvSpPr>
          <p:spPr>
            <a:xfrm>
              <a:off x="328" y="297"/>
              <a:ext cx="874" cy="17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6" name="Rectangle 8"/>
            <p:cNvSpPr/>
            <p:nvPr>
              <p:custDataLst>
                <p:tags r:id="rId9"/>
              </p:custDataLst>
            </p:nvPr>
          </p:nvSpPr>
          <p:spPr>
            <a:xfrm>
              <a:off x="328" y="807"/>
              <a:ext cx="874" cy="17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7" name="Rectangle 9"/>
            <p:cNvSpPr/>
            <p:nvPr>
              <p:custDataLst>
                <p:tags r:id="rId10"/>
              </p:custDataLst>
            </p:nvPr>
          </p:nvSpPr>
          <p:spPr>
            <a:xfrm>
              <a:off x="328" y="1062"/>
              <a:ext cx="874" cy="1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8" name="Rectangle 10"/>
            <p:cNvSpPr/>
            <p:nvPr>
              <p:custDataLst>
                <p:tags r:id="rId11"/>
              </p:custDataLst>
            </p:nvPr>
          </p:nvSpPr>
          <p:spPr>
            <a:xfrm>
              <a:off x="328" y="1316"/>
              <a:ext cx="874" cy="17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39" name="Rectangle 11"/>
            <p:cNvSpPr/>
            <p:nvPr>
              <p:custDataLst>
                <p:tags r:id="rId12"/>
              </p:custDataLst>
            </p:nvPr>
          </p:nvSpPr>
          <p:spPr>
            <a:xfrm>
              <a:off x="328" y="1576"/>
              <a:ext cx="874" cy="17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40" name="Rectangle 12"/>
            <p:cNvSpPr/>
            <p:nvPr>
              <p:custDataLst>
                <p:tags r:id="rId13"/>
              </p:custDataLst>
            </p:nvPr>
          </p:nvSpPr>
          <p:spPr>
            <a:xfrm>
              <a:off x="288" y="2256"/>
              <a:ext cx="874" cy="34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41" name="Text Box 14"/>
            <p:cNvSpPr txBox="1"/>
            <p:nvPr>
              <p:custDataLst>
                <p:tags r:id="rId14"/>
              </p:custDataLst>
            </p:nvPr>
          </p:nvSpPr>
          <p:spPr>
            <a:xfrm>
              <a:off x="444" y="305"/>
              <a:ext cx="416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烟尘分析仪</a:t>
              </a:r>
            </a:p>
          </p:txBody>
        </p:sp>
        <p:sp>
          <p:nvSpPr>
            <p:cNvPr id="1048642" name="Text Box 15"/>
            <p:cNvSpPr txBox="1"/>
            <p:nvPr>
              <p:custDataLst>
                <p:tags r:id="rId15"/>
              </p:custDataLst>
            </p:nvPr>
          </p:nvSpPr>
          <p:spPr>
            <a:xfrm>
              <a:off x="278" y="110"/>
              <a:ext cx="55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颗粒物监测单元</a:t>
              </a:r>
            </a:p>
          </p:txBody>
        </p:sp>
        <p:sp>
          <p:nvSpPr>
            <p:cNvPr id="1048643" name="Text Box 16"/>
            <p:cNvSpPr txBox="1"/>
            <p:nvPr>
              <p:custDataLst>
                <p:tags r:id="rId16"/>
              </p:custDataLst>
            </p:nvPr>
          </p:nvSpPr>
          <p:spPr>
            <a:xfrm>
              <a:off x="266" y="628"/>
              <a:ext cx="617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烟气参数监测单元</a:t>
              </a:r>
            </a:p>
          </p:txBody>
        </p:sp>
        <p:sp>
          <p:nvSpPr>
            <p:cNvPr id="1048644" name="Text Box 17"/>
            <p:cNvSpPr txBox="1"/>
            <p:nvPr>
              <p:custDataLst>
                <p:tags r:id="rId17"/>
              </p:custDataLst>
            </p:nvPr>
          </p:nvSpPr>
          <p:spPr>
            <a:xfrm>
              <a:off x="317" y="823"/>
              <a:ext cx="550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烟气温度变送器</a:t>
              </a:r>
            </a:p>
          </p:txBody>
        </p:sp>
        <p:sp>
          <p:nvSpPr>
            <p:cNvPr id="1048645" name="Text Box 18"/>
            <p:cNvSpPr txBox="1"/>
            <p:nvPr>
              <p:custDataLst>
                <p:tags r:id="rId18"/>
              </p:custDataLst>
            </p:nvPr>
          </p:nvSpPr>
          <p:spPr>
            <a:xfrm>
              <a:off x="328" y="1070"/>
              <a:ext cx="550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烟气压力变送器</a:t>
              </a:r>
            </a:p>
          </p:txBody>
        </p:sp>
        <p:sp>
          <p:nvSpPr>
            <p:cNvPr id="1048646" name="Text Box 19"/>
            <p:cNvSpPr txBox="1"/>
            <p:nvPr>
              <p:custDataLst>
                <p:tags r:id="rId19"/>
              </p:custDataLst>
            </p:nvPr>
          </p:nvSpPr>
          <p:spPr>
            <a:xfrm>
              <a:off x="328" y="1333"/>
              <a:ext cx="550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烟气流量变送器</a:t>
              </a:r>
            </a:p>
          </p:txBody>
        </p:sp>
        <p:sp>
          <p:nvSpPr>
            <p:cNvPr id="1048647" name="Text Box 20"/>
            <p:cNvSpPr txBox="1"/>
            <p:nvPr>
              <p:custDataLst>
                <p:tags r:id="rId20"/>
              </p:custDataLst>
            </p:nvPr>
          </p:nvSpPr>
          <p:spPr>
            <a:xfrm>
              <a:off x="328" y="1571"/>
              <a:ext cx="550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烟气含氧量检测</a:t>
              </a:r>
            </a:p>
          </p:txBody>
        </p:sp>
        <p:sp>
          <p:nvSpPr>
            <p:cNvPr id="1048648" name="Text Box 21"/>
            <p:cNvSpPr txBox="1"/>
            <p:nvPr>
              <p:custDataLst>
                <p:tags r:id="rId21"/>
              </p:custDataLst>
            </p:nvPr>
          </p:nvSpPr>
          <p:spPr>
            <a:xfrm>
              <a:off x="328" y="2336"/>
              <a:ext cx="1076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气态污染物监测单元</a:t>
              </a:r>
            </a:p>
          </p:txBody>
        </p:sp>
        <p:sp>
          <p:nvSpPr>
            <p:cNvPr id="1048649" name="Text Box 22"/>
            <p:cNvSpPr txBox="1"/>
            <p:nvPr>
              <p:custDataLst>
                <p:tags r:id="rId22"/>
              </p:custDataLst>
            </p:nvPr>
          </p:nvSpPr>
          <p:spPr>
            <a:xfrm>
              <a:off x="444" y="2607"/>
              <a:ext cx="466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   烟气分析仪</a:t>
              </a:r>
            </a:p>
            <a:p>
              <a:r>
                <a:rPr lang="en-US" altLang="zh-CN" sz="1200">
                  <a:latin typeface="Goudy Old Style" panose="02020502050305020303" pitchFamily="18" charset="0"/>
                  <a:ea typeface="宋体" panose="02010600030101010101" pitchFamily="2" charset="-122"/>
                </a:rPr>
                <a:t>SO</a:t>
              </a:r>
              <a:r>
                <a:rPr lang="en-US" altLang="zh-CN" sz="1200" baseline="-25000">
                  <a:latin typeface="Goudy Old Style" panose="02020502050305020303" pitchFamily="18" charset="0"/>
                  <a:ea typeface="宋体" panose="02010600030101010101" pitchFamily="2" charset="-122"/>
                </a:rPr>
                <a:t>2</a:t>
              </a:r>
              <a:r>
                <a:rPr lang="en-US" altLang="x-none" sz="1200" baseline="-25000">
                  <a:latin typeface="Goudy Old Style" panose="02020502050305020303" pitchFamily="18" charset="0"/>
                  <a:ea typeface="宋体" panose="02010600030101010101" pitchFamily="2" charset="-122"/>
                </a:rPr>
                <a:t>、</a:t>
              </a:r>
              <a:r>
                <a:rPr lang="en-US" altLang="zh-CN" sz="1200">
                  <a:latin typeface="Goudy Old Style" panose="02020502050305020303" pitchFamily="18" charset="0"/>
                  <a:ea typeface="宋体" panose="02010600030101010101" pitchFamily="2" charset="-122"/>
                </a:rPr>
                <a:t>NO</a:t>
              </a:r>
              <a:r>
                <a:rPr lang="en-US" altLang="zh-CN" sz="1200" baseline="-25000">
                  <a:latin typeface="Goudy Old Style" panose="02020502050305020303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1200">
                  <a:latin typeface="Goudy Old Style" panose="02020502050305020303" pitchFamily="18" charset="0"/>
                  <a:ea typeface="宋体" panose="02010600030101010101" pitchFamily="2" charset="-122"/>
                </a:rPr>
                <a:t>…</a:t>
              </a:r>
              <a:endParaRPr lang="en-US" altLang="zh-CN" sz="1200" baseline="-25000">
                <a:latin typeface="Goudy Old Style" panose="02020502050305020303" pitchFamily="18" charset="0"/>
                <a:ea typeface="宋体" panose="02010600030101010101" pitchFamily="2" charset="-122"/>
              </a:endParaRPr>
            </a:p>
            <a:p>
              <a:endParaRPr lang="en-US" altLang="zh-CN" sz="1200" baseline="-2500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50" name="Rectangle 24"/>
            <p:cNvSpPr/>
            <p:nvPr>
              <p:custDataLst>
                <p:tags r:id="rId23"/>
              </p:custDataLst>
            </p:nvPr>
          </p:nvSpPr>
          <p:spPr>
            <a:xfrm>
              <a:off x="1680" y="480"/>
              <a:ext cx="273" cy="24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51" name="Rectangle 25"/>
            <p:cNvSpPr/>
            <p:nvPr>
              <p:custDataLst>
                <p:tags r:id="rId24"/>
              </p:custDataLst>
            </p:nvPr>
          </p:nvSpPr>
          <p:spPr>
            <a:xfrm>
              <a:off x="2185" y="480"/>
              <a:ext cx="273" cy="194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52" name="Rectangle 26"/>
            <p:cNvSpPr/>
            <p:nvPr>
              <p:custDataLst>
                <p:tags r:id="rId25"/>
              </p:custDataLst>
            </p:nvPr>
          </p:nvSpPr>
          <p:spPr>
            <a:xfrm>
              <a:off x="2622" y="977"/>
              <a:ext cx="328" cy="2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53" name="Rectangle 27"/>
            <p:cNvSpPr/>
            <p:nvPr>
              <p:custDataLst>
                <p:tags r:id="rId26"/>
              </p:custDataLst>
            </p:nvPr>
          </p:nvSpPr>
          <p:spPr>
            <a:xfrm>
              <a:off x="2622" y="1486"/>
              <a:ext cx="328" cy="21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54" name="Rectangle 28"/>
            <p:cNvSpPr/>
            <p:nvPr>
              <p:custDataLst>
                <p:tags r:id="rId27"/>
              </p:custDataLst>
            </p:nvPr>
          </p:nvSpPr>
          <p:spPr>
            <a:xfrm>
              <a:off x="2654" y="2400"/>
              <a:ext cx="273" cy="60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55" name="Line 29"/>
            <p:cNvSpPr/>
            <p:nvPr>
              <p:custDataLst>
                <p:tags r:id="rId28"/>
              </p:custDataLst>
            </p:nvPr>
          </p:nvSpPr>
          <p:spPr>
            <a:xfrm>
              <a:off x="1366" y="881"/>
              <a:ext cx="3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56" name="Line 30"/>
            <p:cNvSpPr/>
            <p:nvPr>
              <p:custDataLst>
                <p:tags r:id="rId29"/>
              </p:custDataLst>
            </p:nvPr>
          </p:nvSpPr>
          <p:spPr>
            <a:xfrm>
              <a:off x="1366" y="1146"/>
              <a:ext cx="3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57" name="Line 31"/>
            <p:cNvSpPr/>
            <p:nvPr>
              <p:custDataLst>
                <p:tags r:id="rId30"/>
              </p:custDataLst>
            </p:nvPr>
          </p:nvSpPr>
          <p:spPr>
            <a:xfrm>
              <a:off x="1366" y="1401"/>
              <a:ext cx="3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58" name="Line 32"/>
            <p:cNvSpPr/>
            <p:nvPr>
              <p:custDataLst>
                <p:tags r:id="rId31"/>
              </p:custDataLst>
            </p:nvPr>
          </p:nvSpPr>
          <p:spPr>
            <a:xfrm>
              <a:off x="1366" y="1656"/>
              <a:ext cx="3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59" name="Line 33"/>
            <p:cNvSpPr/>
            <p:nvPr>
              <p:custDataLst>
                <p:tags r:id="rId32"/>
              </p:custDataLst>
            </p:nvPr>
          </p:nvSpPr>
          <p:spPr>
            <a:xfrm>
              <a:off x="1354" y="2381"/>
              <a:ext cx="3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0" name="Line 34"/>
            <p:cNvSpPr/>
            <p:nvPr>
              <p:custDataLst>
                <p:tags r:id="rId33"/>
              </p:custDataLst>
            </p:nvPr>
          </p:nvSpPr>
          <p:spPr>
            <a:xfrm>
              <a:off x="1360" y="2736"/>
              <a:ext cx="3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1" name="Line 35"/>
            <p:cNvSpPr/>
            <p:nvPr>
              <p:custDataLst>
                <p:tags r:id="rId34"/>
              </p:custDataLst>
            </p:nvPr>
          </p:nvSpPr>
          <p:spPr>
            <a:xfrm>
              <a:off x="1966" y="1486"/>
              <a:ext cx="21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2" name="Text Box 36"/>
            <p:cNvSpPr txBox="1"/>
            <p:nvPr>
              <p:custDataLst>
                <p:tags r:id="rId35"/>
              </p:custDataLst>
            </p:nvPr>
          </p:nvSpPr>
          <p:spPr>
            <a:xfrm>
              <a:off x="1737" y="640"/>
              <a:ext cx="159" cy="244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数      据      采      集      与      控      制      系      统             </a:t>
              </a:r>
            </a:p>
          </p:txBody>
        </p:sp>
        <p:sp>
          <p:nvSpPr>
            <p:cNvPr id="1048663" name="Text Box 37"/>
            <p:cNvSpPr txBox="1"/>
            <p:nvPr>
              <p:custDataLst>
                <p:tags r:id="rId36"/>
              </p:custDataLst>
            </p:nvPr>
          </p:nvSpPr>
          <p:spPr>
            <a:xfrm>
              <a:off x="2241" y="827"/>
              <a:ext cx="161" cy="206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数据处理与远程通讯系统</a:t>
              </a:r>
            </a:p>
          </p:txBody>
        </p:sp>
        <p:sp>
          <p:nvSpPr>
            <p:cNvPr id="1048664" name="Line 38"/>
            <p:cNvSpPr/>
            <p:nvPr>
              <p:custDataLst>
                <p:tags r:id="rId37"/>
              </p:custDataLst>
            </p:nvPr>
          </p:nvSpPr>
          <p:spPr>
            <a:xfrm>
              <a:off x="2458" y="1090"/>
              <a:ext cx="1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5" name="Line 39"/>
            <p:cNvSpPr/>
            <p:nvPr>
              <p:custDataLst>
                <p:tags r:id="rId38"/>
              </p:custDataLst>
            </p:nvPr>
          </p:nvSpPr>
          <p:spPr>
            <a:xfrm>
              <a:off x="2458" y="1606"/>
              <a:ext cx="16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6" name="Rectangle 40"/>
            <p:cNvSpPr/>
            <p:nvPr>
              <p:custDataLst>
                <p:tags r:id="rId39"/>
              </p:custDataLst>
            </p:nvPr>
          </p:nvSpPr>
          <p:spPr>
            <a:xfrm>
              <a:off x="2094" y="2590"/>
              <a:ext cx="455" cy="17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Goudy Old Style" panose="020205020503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667" name="Line 41"/>
            <p:cNvSpPr/>
            <p:nvPr>
              <p:custDataLst>
                <p:tags r:id="rId40"/>
              </p:custDataLst>
            </p:nvPr>
          </p:nvSpPr>
          <p:spPr>
            <a:xfrm>
              <a:off x="2321" y="2420"/>
              <a:ext cx="0" cy="17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8" name="Line 42"/>
            <p:cNvSpPr/>
            <p:nvPr>
              <p:custDataLst>
                <p:tags r:id="rId41"/>
              </p:custDataLst>
            </p:nvPr>
          </p:nvSpPr>
          <p:spPr>
            <a:xfrm>
              <a:off x="2330" y="2760"/>
              <a:ext cx="0" cy="1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69" name="Line 43"/>
            <p:cNvSpPr/>
            <p:nvPr>
              <p:custDataLst>
                <p:tags r:id="rId42"/>
              </p:custDataLst>
            </p:nvPr>
          </p:nvSpPr>
          <p:spPr>
            <a:xfrm>
              <a:off x="2330" y="2887"/>
              <a:ext cx="3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48670" name="Text Box 44"/>
            <p:cNvSpPr txBox="1"/>
            <p:nvPr>
              <p:custDataLst>
                <p:tags r:id="rId43"/>
              </p:custDataLst>
            </p:nvPr>
          </p:nvSpPr>
          <p:spPr>
            <a:xfrm>
              <a:off x="2765" y="2496"/>
              <a:ext cx="154" cy="52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环保部门</a:t>
              </a:r>
            </a:p>
          </p:txBody>
        </p:sp>
        <p:sp>
          <p:nvSpPr>
            <p:cNvPr id="1048671" name="Text Box 45"/>
            <p:cNvSpPr txBox="1"/>
            <p:nvPr>
              <p:custDataLst>
                <p:tags r:id="rId44"/>
              </p:custDataLst>
            </p:nvPr>
          </p:nvSpPr>
          <p:spPr>
            <a:xfrm>
              <a:off x="2055" y="2603"/>
              <a:ext cx="321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200">
                  <a:latin typeface="Goudy Old Style" panose="02020502050305020303" pitchFamily="18" charset="0"/>
                  <a:ea typeface="宋体" panose="02010600030101010101" pitchFamily="2" charset="-122"/>
                </a:rPr>
                <a:t>MODEM</a:t>
              </a:r>
            </a:p>
          </p:txBody>
        </p:sp>
        <p:sp>
          <p:nvSpPr>
            <p:cNvPr id="1048672" name="Text Box 46"/>
            <p:cNvSpPr txBox="1"/>
            <p:nvPr>
              <p:custDataLst>
                <p:tags r:id="rId45"/>
              </p:custDataLst>
            </p:nvPr>
          </p:nvSpPr>
          <p:spPr>
            <a:xfrm>
              <a:off x="2613" y="1019"/>
              <a:ext cx="206" cy="1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打印</a:t>
              </a:r>
            </a:p>
          </p:txBody>
        </p:sp>
        <p:sp>
          <p:nvSpPr>
            <p:cNvPr id="1048673" name="Text Box 47"/>
            <p:cNvSpPr txBox="1"/>
            <p:nvPr>
              <p:custDataLst>
                <p:tags r:id="rId46"/>
              </p:custDataLst>
            </p:nvPr>
          </p:nvSpPr>
          <p:spPr>
            <a:xfrm>
              <a:off x="2599" y="1524"/>
              <a:ext cx="206" cy="1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显示</a:t>
              </a:r>
            </a:p>
          </p:txBody>
        </p:sp>
        <p:sp>
          <p:nvSpPr>
            <p:cNvPr id="1048674" name="Text Box 48"/>
            <p:cNvSpPr txBox="1"/>
            <p:nvPr>
              <p:custDataLst>
                <p:tags r:id="rId47"/>
              </p:custDataLst>
            </p:nvPr>
          </p:nvSpPr>
          <p:spPr>
            <a:xfrm>
              <a:off x="1707" y="170"/>
              <a:ext cx="818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1200" dirty="0">
                  <a:latin typeface="Goudy Old Style" panose="02020502050305020303" pitchFamily="18" charset="0"/>
                  <a:ea typeface="宋体" panose="02010600030101010101" pitchFamily="2" charset="-122"/>
                </a:rPr>
                <a:t>数据采集与处理监测单元</a:t>
              </a:r>
            </a:p>
          </p:txBody>
        </p:sp>
      </p:grpSp>
      <p:sp>
        <p:nvSpPr>
          <p:cNvPr id="1048675" name="文本框 1"/>
          <p:cNvSpPr txBox="1"/>
          <p:nvPr/>
        </p:nvSpPr>
        <p:spPr>
          <a:xfrm>
            <a:off x="361315" y="6450330"/>
            <a:ext cx="80384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标准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参数：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SO2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NOx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、含氧量</a:t>
            </a:r>
            <a:r>
              <a:rPr lang="zh-CN" altLang="en-US">
                <a:sym typeface="+mn-ea"/>
              </a:rPr>
              <a:t>、湿度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、温度、压力、流速、粉尘（简称标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048676" name="Text Box 20"/>
          <p:cNvSpPr txBox="1"/>
          <p:nvPr>
            <p:custDataLst>
              <p:tags r:id="rId2"/>
            </p:custDataLst>
          </p:nvPr>
        </p:nvSpPr>
        <p:spPr>
          <a:xfrm>
            <a:off x="1831716" y="3573868"/>
            <a:ext cx="7924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200" dirty="0">
                <a:latin typeface="Goudy Old Style" panose="02020502050305020303" pitchFamily="18" charset="0"/>
                <a:ea typeface="宋体" panose="02010600030101010101" pitchFamily="2" charset="-122"/>
              </a:rPr>
              <a:t>烟气湿度</a:t>
            </a:r>
            <a:endParaRPr lang="en-US" altLang="zh-CN" sz="1200" dirty="0">
              <a:latin typeface="Goudy Old Style" panose="02020502050305020303" pitchFamily="18" charset="0"/>
              <a:ea typeface="宋体" panose="02010600030101010101" pitchFamily="2" charset="-122"/>
            </a:endParaRPr>
          </a:p>
        </p:txBody>
      </p:sp>
      <p:sp>
        <p:nvSpPr>
          <p:cNvPr id="1048677" name="Rectangle 11"/>
          <p:cNvSpPr/>
          <p:nvPr>
            <p:custDataLst>
              <p:tags r:id="rId3"/>
            </p:custDataLst>
          </p:nvPr>
        </p:nvSpPr>
        <p:spPr>
          <a:xfrm>
            <a:off x="1716781" y="3619984"/>
            <a:ext cx="1986612" cy="22937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Goudy Old Style" panose="02020502050305020303" pitchFamily="18" charset="0"/>
              <a:ea typeface="宋体" panose="02010600030101010101" pitchFamily="2" charset="-122"/>
            </a:endParaRPr>
          </a:p>
        </p:txBody>
      </p:sp>
      <p:sp>
        <p:nvSpPr>
          <p:cNvPr id="1048678" name="文本框 1"/>
          <p:cNvSpPr txBox="1"/>
          <p:nvPr/>
        </p:nvSpPr>
        <p:spPr>
          <a:xfrm>
            <a:off x="588963" y="5881688"/>
            <a:ext cx="75834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、取消老标准湿度可输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、全程标定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、不能只测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  4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个温度可显示查询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、增加大气压力可输入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/>
          </p:nvPr>
        </p:nvSpPr>
        <p:spPr>
          <a:xfrm>
            <a:off x="900113" y="570865"/>
            <a:ext cx="7705725" cy="8636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系统及各参数原理、型号</a:t>
            </a:r>
          </a:p>
        </p:txBody>
      </p:sp>
      <p:sp>
        <p:nvSpPr>
          <p:cNvPr id="1048693" name="文本框 63490"/>
          <p:cNvSpPr txBox="1"/>
          <p:nvPr/>
        </p:nvSpPr>
        <p:spPr>
          <a:xfrm>
            <a:off x="900113" y="1268095"/>
            <a:ext cx="7848600" cy="4939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系统原理：完全抽取式冷凝法（冷干法）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、温度：铂电阻，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0~300℃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、压力：压力传感器，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-10~10KPa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、流速：皮托管，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0~40m/s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、粉尘：激光后散射，常规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0~200mg/m3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：电化学，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0~25%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SO2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：紫外差分  定制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NO: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紫外差分  定制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、湿度：高温阻容式传感器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0~40%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壁挂式安装在机柜内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系统及各探头型号：系统型号：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HF-CEMS-1000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温压流一体化探头：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HF-TFP-100 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湿度：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HF-SD-100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分析仪：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HF-UVA-100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粉尘仪：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LSS2004  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采样探头：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HF-TT-100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标题 1"/>
          <p:cNvSpPr>
            <a:spLocks noGrp="1"/>
          </p:cNvSpPr>
          <p:nvPr>
            <p:ph type="title"/>
          </p:nvPr>
        </p:nvSpPr>
        <p:spPr>
          <a:xfrm>
            <a:off x="379413" y="104775"/>
            <a:ext cx="8153400" cy="12192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小屋要求及现场选点</a:t>
            </a:r>
          </a:p>
        </p:txBody>
      </p:sp>
      <p:sp>
        <p:nvSpPr>
          <p:cNvPr id="1048695" name="文本框 58370"/>
          <p:cNvSpPr txBox="1"/>
          <p:nvPr/>
        </p:nvSpPr>
        <p:spPr>
          <a:xfrm>
            <a:off x="900113" y="2060575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96" name="文本框 58371"/>
          <p:cNvSpPr txBox="1"/>
          <p:nvPr/>
        </p:nvSpPr>
        <p:spPr>
          <a:xfrm>
            <a:off x="395288" y="1028700"/>
            <a:ext cx="8353425" cy="5354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小屋要求：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、电源（需独立电源）：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220VAC</a:t>
            </a:r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±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22v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50</a:t>
            </a:r>
            <a:r>
              <a:rPr lang="en-US" altLang="zh-CN" i="1">
                <a:sym typeface="+mn-ea"/>
              </a:rPr>
              <a:t>±1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HZ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5KW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必须单独接地和机柜接地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、总电源进线至少为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2.5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平方的国标线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、气源：</a:t>
            </a:r>
            <a:r>
              <a:rPr altLang="zh-CN">
                <a:latin typeface="Arial" panose="020B0604020202020204" pitchFamily="34" charset="0"/>
                <a:ea typeface="宋体" panose="02010600030101010101" pitchFamily="2" charset="-122"/>
              </a:rPr>
              <a:t>压力：0.4-0.7MPa，必须带除油除水装置，</a:t>
            </a:r>
            <a:r>
              <a:rPr lang="zh-CN">
                <a:latin typeface="Arial" panose="020B0604020202020204" pitchFamily="34" charset="0"/>
                <a:ea typeface="宋体" panose="02010600030101010101" pitchFamily="2" charset="-122"/>
              </a:rPr>
              <a:t>（空压机：</a:t>
            </a:r>
            <a:r>
              <a:rPr altLang="zh-CN">
                <a:latin typeface="Arial" panose="020B0604020202020204" pitchFamily="34" charset="0"/>
                <a:ea typeface="宋体" panose="02010600030101010101" pitchFamily="2" charset="-122"/>
              </a:rPr>
              <a:t>气量40L/min以上，储气量80L以上</a:t>
            </a:r>
            <a:r>
              <a:rPr lang="zh-CN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、小屋尺寸：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2.5m*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2.5m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r>
              <a:rPr lang="en-US" altLang="zh-CN" err="1">
                <a:latin typeface="Arial" panose="020B0604020202020204" pitchFamily="34" charset="0"/>
                <a:ea typeface="宋体" panose="02010600030101010101" pitchFamily="2" charset="-122"/>
              </a:rPr>
              <a:t>2.8m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机柜背后不能靠墙）每加一套加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3m2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、室内环境要求：室内环境温度在15～30℃之间；相对湿度在80%以下                                               有通风设施和空调；安装地点应清洁，无机械震动，附近不应有强电磁场干扰。       </a:t>
            </a: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现场选点： 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、前四后二，具体还需根据现场工况来定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、流速稳定（温压流：点测量  粉尘：线测量  气态污染物：点测量）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、其它：无水雾水滴、无电磁干扰、无振动等</a:t>
            </a:r>
          </a:p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注：新标准：站房功率不少于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8KW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，至少预留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孔插座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个、稳压电源、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UPS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各一</a:t>
            </a:r>
          </a:p>
        </p:txBody>
      </p:sp>
    </p:spTree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59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47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35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0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56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1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2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4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32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33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2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6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8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5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5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0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7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7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7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9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9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87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8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9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0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1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1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3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6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3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2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58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6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76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1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4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2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0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94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3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85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5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613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06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21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24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59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34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119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60967228"/>
  <p:tag name="KSO_WM_UNIT_PLACING_PICTURE_USER_VIEWPORT" val="{&quot;height&quot;:8970,&quot;width&quot;:1567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79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64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795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2806740"/>
</p:tagLst>
</file>

<file path=ppt/theme/theme1.xml><?xml version="1.0" encoding="utf-8"?>
<a:theme xmlns:a="http://schemas.openxmlformats.org/drawingml/2006/main" name="1_设计模板">
  <a:themeElements>
    <a:clrScheme name="1_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99CC00"/>
      </a:folHlink>
    </a:clrScheme>
    <a:fontScheme name="1_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E73B05"/>
      </a:dk2>
      <a:lt2>
        <a:srgbClr val="DCDCDC"/>
      </a:lt2>
      <a:accent1>
        <a:srgbClr val="B40000"/>
      </a:accent1>
      <a:accent2>
        <a:srgbClr val="1A63BC"/>
      </a:accent2>
      <a:accent3>
        <a:srgbClr val="FFFFFF"/>
      </a:accent3>
      <a:accent4>
        <a:srgbClr val="000000"/>
      </a:accent4>
      <a:accent5>
        <a:srgbClr val="D6AAAA"/>
      </a:accent5>
      <a:accent6>
        <a:srgbClr val="1659AA"/>
      </a:accent6>
      <a:hlink>
        <a:srgbClr val="47721C"/>
      </a:hlink>
      <a:folHlink>
        <a:srgbClr val="E28304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58607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B40000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怡文">
  <a:themeElements>
    <a:clrScheme name="怡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怡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怡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怡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怡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怡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怡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怡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怡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怡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怡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怡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怡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怡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_2">
  <a:themeElements>
    <a:clrScheme name="Office 主题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_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2488</Words>
  <Application>Microsoft Office PowerPoint</Application>
  <PresentationFormat>全屏显示(4:3)</PresentationFormat>
  <Paragraphs>332</Paragraphs>
  <Slides>38</Slides>
  <Notes>0</Notes>
  <HiddenSlides>2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8" baseType="lpstr">
      <vt:lpstr>方正舒体</vt:lpstr>
      <vt:lpstr>仿宋_GB2312</vt:lpstr>
      <vt:lpstr>黑体</vt:lpstr>
      <vt:lpstr>华文隶书</vt:lpstr>
      <vt:lpstr>宋体</vt:lpstr>
      <vt:lpstr>微软雅黑</vt:lpstr>
      <vt:lpstr>Arial</vt:lpstr>
      <vt:lpstr>Calibri</vt:lpstr>
      <vt:lpstr>Goudy Old Style</vt:lpstr>
      <vt:lpstr>Times New Roman</vt:lpstr>
      <vt:lpstr>Wingdings</vt:lpstr>
      <vt:lpstr>Wingdings 2</vt:lpstr>
      <vt:lpstr>1_设计模板</vt:lpstr>
      <vt:lpstr>Office 主题</vt:lpstr>
      <vt:lpstr>自定义设计方案_3</vt:lpstr>
      <vt:lpstr>怡文</vt:lpstr>
      <vt:lpstr>Office 主题_2</vt:lpstr>
      <vt:lpstr>Photoshop.Image.7</vt:lpstr>
      <vt:lpstr>Bitmap Image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           产品标准18年3月1日施行</vt:lpstr>
      <vt:lpstr>CEMS简介</vt:lpstr>
      <vt:lpstr>CEMS系统组成</vt:lpstr>
      <vt:lpstr>系统及各参数原理、型号</vt:lpstr>
      <vt:lpstr>小屋要求及现场选点</vt:lpstr>
      <vt:lpstr>现场开孔</vt:lpstr>
      <vt:lpstr>现场开孔</vt:lpstr>
      <vt:lpstr>烟气在线监测系统</vt:lpstr>
      <vt:lpstr>PowerPoint 演示文稿</vt:lpstr>
      <vt:lpstr>预处理及各部件作用等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各参数原理及量程</vt:lpstr>
      <vt:lpstr>PLC接口定义</vt:lpstr>
      <vt:lpstr>温控器设置</vt:lpstr>
      <vt:lpstr>分析仪调零</vt:lpstr>
      <vt:lpstr>分析仪调零</vt:lpstr>
      <vt:lpstr>分析仪标定（SO2、NO、O2）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</cp:revision>
  <dcterms:created xsi:type="dcterms:W3CDTF">2019-12-03T07:31:00Z</dcterms:created>
  <dcterms:modified xsi:type="dcterms:W3CDTF">2020-06-13T03:09:51Z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